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4" r:id="rId1"/>
  </p:sldMasterIdLst>
  <p:sldIdLst>
    <p:sldId id="263" r:id="rId2"/>
    <p:sldId id="281" r:id="rId3"/>
    <p:sldId id="262" r:id="rId4"/>
    <p:sldId id="257" r:id="rId5"/>
    <p:sldId id="282" r:id="rId6"/>
    <p:sldId id="259" r:id="rId7"/>
    <p:sldId id="261" r:id="rId8"/>
    <p:sldId id="260" r:id="rId9"/>
    <p:sldId id="273" r:id="rId10"/>
    <p:sldId id="274" r:id="rId11"/>
    <p:sldId id="275" r:id="rId12"/>
    <p:sldId id="271" r:id="rId13"/>
    <p:sldId id="276" r:id="rId14"/>
    <p:sldId id="258" r:id="rId15"/>
    <p:sldId id="264" r:id="rId16"/>
    <p:sldId id="277" r:id="rId17"/>
    <p:sldId id="265" r:id="rId18"/>
    <p:sldId id="266" r:id="rId19"/>
    <p:sldId id="267" r:id="rId20"/>
    <p:sldId id="279" r:id="rId21"/>
    <p:sldId id="280" r:id="rId22"/>
    <p:sldId id="268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35F40"/>
    <a:srgbClr val="50E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67" autoAdjust="0"/>
  </p:normalViewPr>
  <p:slideViewPr>
    <p:cSldViewPr snapToGrid="0" snapToObjects="1">
      <p:cViewPr varScale="1">
        <p:scale>
          <a:sx n="142" d="100"/>
          <a:sy n="142" d="100"/>
        </p:scale>
        <p:origin x="-108" y="-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0D2585-611D-1449-93FA-A65294AC8470}" type="doc">
      <dgm:prSet loTypeId="urn:microsoft.com/office/officeart/2005/8/layout/process4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9E84A58-EC5B-9A43-86AA-F9B4F87473CF}">
      <dgm:prSet phldrT="[Texte]" custT="1"/>
      <dgm:spPr/>
      <dgm:t>
        <a:bodyPr/>
        <a:lstStyle/>
        <a:p>
          <a:r>
            <a:rPr lang="en-CA" sz="2400" noProof="0" dirty="0" smtClean="0"/>
            <a:t>Negative recommendation</a:t>
          </a:r>
        </a:p>
        <a:p>
          <a:r>
            <a:rPr lang="en-CA" sz="2400" noProof="0" dirty="0" smtClean="0"/>
            <a:t>from the DTPC, Chair</a:t>
          </a:r>
          <a:r>
            <a:rPr lang="en-CA" sz="2400" noProof="0" smtClean="0"/>
            <a:t>, FTPC </a:t>
          </a:r>
          <a:r>
            <a:rPr lang="en-CA" sz="2400" noProof="0" dirty="0" smtClean="0"/>
            <a:t>and/or Dean</a:t>
          </a:r>
          <a:endParaRPr lang="en-CA" sz="2400" noProof="0" dirty="0"/>
        </a:p>
      </dgm:t>
    </dgm:pt>
    <dgm:pt modelId="{FE59BE76-A879-CD45-A8C7-058D5E7D47C7}" type="parTrans" cxnId="{C331C12A-C3E1-C847-A221-C52598099AC0}">
      <dgm:prSet/>
      <dgm:spPr/>
      <dgm:t>
        <a:bodyPr/>
        <a:lstStyle/>
        <a:p>
          <a:endParaRPr lang="fr-FR"/>
        </a:p>
      </dgm:t>
    </dgm:pt>
    <dgm:pt modelId="{99141E6F-3DCC-1548-90CA-11BF5CCC13E5}" type="sibTrans" cxnId="{C331C12A-C3E1-C847-A221-C52598099AC0}">
      <dgm:prSet/>
      <dgm:spPr/>
      <dgm:t>
        <a:bodyPr/>
        <a:lstStyle/>
        <a:p>
          <a:endParaRPr lang="fr-FR"/>
        </a:p>
      </dgm:t>
    </dgm:pt>
    <dgm:pt modelId="{4F5E609E-465D-214F-B3E4-30A92D5F8BC9}">
      <dgm:prSet phldrT="[Texte]" custT="1"/>
      <dgm:spPr/>
      <dgm:t>
        <a:bodyPr/>
        <a:lstStyle/>
        <a:p>
          <a:r>
            <a:rPr lang="en-CA" sz="2400" noProof="0" dirty="0" smtClean="0"/>
            <a:t>Filing of a Letter of Disagreement (10 working days)</a:t>
          </a:r>
          <a:endParaRPr lang="en-CA" sz="2400" noProof="0" dirty="0"/>
        </a:p>
      </dgm:t>
    </dgm:pt>
    <dgm:pt modelId="{ED8EDA71-D2F4-AF46-BCA1-56464EF5AEB8}" type="parTrans" cxnId="{EC689F5F-6AF6-2F46-A740-D487C3A01EF2}">
      <dgm:prSet/>
      <dgm:spPr/>
      <dgm:t>
        <a:bodyPr/>
        <a:lstStyle/>
        <a:p>
          <a:endParaRPr lang="fr-FR"/>
        </a:p>
      </dgm:t>
    </dgm:pt>
    <dgm:pt modelId="{7B29197D-B24C-C84D-B685-3A10241D4494}" type="sibTrans" cxnId="{EC689F5F-6AF6-2F46-A740-D487C3A01EF2}">
      <dgm:prSet/>
      <dgm:spPr/>
      <dgm:t>
        <a:bodyPr/>
        <a:lstStyle/>
        <a:p>
          <a:endParaRPr lang="fr-FR"/>
        </a:p>
      </dgm:t>
    </dgm:pt>
    <dgm:pt modelId="{494F1788-AD70-1B47-970A-F83B7046D493}">
      <dgm:prSet phldrT="[Texte]" custT="1"/>
      <dgm:spPr/>
      <dgm:t>
        <a:bodyPr/>
        <a:lstStyle/>
        <a:p>
          <a:r>
            <a:rPr lang="en-CA" sz="2400" noProof="0" dirty="0" smtClean="0"/>
            <a:t>Step 1 Meeting (pre-grievance)</a:t>
          </a:r>
          <a:endParaRPr lang="en-CA" sz="2400" noProof="0" dirty="0"/>
        </a:p>
      </dgm:t>
    </dgm:pt>
    <dgm:pt modelId="{E6D37529-E033-E04E-8973-F67165456623}" type="parTrans" cxnId="{716D6074-C7B7-4243-A8DA-52F1F26969D5}">
      <dgm:prSet/>
      <dgm:spPr/>
      <dgm:t>
        <a:bodyPr/>
        <a:lstStyle/>
        <a:p>
          <a:endParaRPr lang="fr-FR"/>
        </a:p>
      </dgm:t>
    </dgm:pt>
    <dgm:pt modelId="{4A834FBD-CAD0-4240-9622-D13DCF560492}" type="sibTrans" cxnId="{716D6074-C7B7-4243-A8DA-52F1F26969D5}">
      <dgm:prSet/>
      <dgm:spPr/>
      <dgm:t>
        <a:bodyPr/>
        <a:lstStyle/>
        <a:p>
          <a:endParaRPr lang="fr-FR"/>
        </a:p>
      </dgm:t>
    </dgm:pt>
    <dgm:pt modelId="{0053A6AC-E50C-8648-BC24-B81973F93CB4}">
      <dgm:prSet phldrT="[Texte]" custT="1"/>
      <dgm:spPr/>
      <dgm:t>
        <a:bodyPr/>
        <a:lstStyle/>
        <a:p>
          <a:r>
            <a:rPr lang="en-CA" sz="2400" noProof="0" dirty="0" smtClean="0"/>
            <a:t>Settlement</a:t>
          </a:r>
          <a:endParaRPr lang="en-CA" sz="2400" noProof="0" dirty="0"/>
        </a:p>
      </dgm:t>
    </dgm:pt>
    <dgm:pt modelId="{C9E60F65-B219-7147-8308-C78486A09DCE}" type="parTrans" cxnId="{C74ACE4D-E281-CB4C-B82F-2F967F15E5A5}">
      <dgm:prSet/>
      <dgm:spPr/>
      <dgm:t>
        <a:bodyPr/>
        <a:lstStyle/>
        <a:p>
          <a:endParaRPr lang="fr-FR"/>
        </a:p>
      </dgm:t>
    </dgm:pt>
    <dgm:pt modelId="{C334E388-AC82-564A-9780-B7FBC90B5FD3}" type="sibTrans" cxnId="{C74ACE4D-E281-CB4C-B82F-2F967F15E5A5}">
      <dgm:prSet/>
      <dgm:spPr/>
      <dgm:t>
        <a:bodyPr/>
        <a:lstStyle/>
        <a:p>
          <a:endParaRPr lang="fr-FR"/>
        </a:p>
      </dgm:t>
    </dgm:pt>
    <dgm:pt modelId="{9F8C6494-9A21-634A-B3B5-C9A70B1AD536}">
      <dgm:prSet phldrT="[Texte]" custT="1"/>
      <dgm:spPr/>
      <dgm:t>
        <a:bodyPr/>
        <a:lstStyle/>
        <a:p>
          <a:r>
            <a:rPr lang="en-CA" sz="2400" noProof="0" dirty="0" smtClean="0"/>
            <a:t>No settlement</a:t>
          </a:r>
          <a:endParaRPr lang="en-CA" sz="2400" noProof="0" dirty="0"/>
        </a:p>
      </dgm:t>
    </dgm:pt>
    <dgm:pt modelId="{DEBB2D02-FBF8-E849-A66F-3FD379157E8C}" type="sibTrans" cxnId="{5C26E7E9-80D9-1A4C-98F1-166CE7AFA0AD}">
      <dgm:prSet/>
      <dgm:spPr/>
      <dgm:t>
        <a:bodyPr/>
        <a:lstStyle/>
        <a:p>
          <a:endParaRPr lang="fr-FR"/>
        </a:p>
      </dgm:t>
    </dgm:pt>
    <dgm:pt modelId="{7A78DBBC-3324-B541-9875-E90FC31CE586}" type="parTrans" cxnId="{5C26E7E9-80D9-1A4C-98F1-166CE7AFA0AD}">
      <dgm:prSet/>
      <dgm:spPr/>
      <dgm:t>
        <a:bodyPr/>
        <a:lstStyle/>
        <a:p>
          <a:endParaRPr lang="fr-FR"/>
        </a:p>
      </dgm:t>
    </dgm:pt>
    <dgm:pt modelId="{E6D772D2-C2FF-F940-948A-FF5EF2D4E5C0}" type="pres">
      <dgm:prSet presAssocID="{240D2585-611D-1449-93FA-A65294AC84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DBF8F06-3564-A948-B664-3DDAA421BB88}" type="pres">
      <dgm:prSet presAssocID="{494F1788-AD70-1B47-970A-F83B7046D493}" presName="boxAndChildren" presStyleCnt="0"/>
      <dgm:spPr/>
    </dgm:pt>
    <dgm:pt modelId="{D894A366-A2E6-C24E-BB84-CAA649190E7A}" type="pres">
      <dgm:prSet presAssocID="{494F1788-AD70-1B47-970A-F83B7046D493}" presName="parentTextBox" presStyleLbl="node1" presStyleIdx="0" presStyleCnt="2"/>
      <dgm:spPr/>
      <dgm:t>
        <a:bodyPr/>
        <a:lstStyle/>
        <a:p>
          <a:endParaRPr lang="fr-FR"/>
        </a:p>
      </dgm:t>
    </dgm:pt>
    <dgm:pt modelId="{7572CC68-61ED-584F-8A64-C9FB477D8863}" type="pres">
      <dgm:prSet presAssocID="{494F1788-AD70-1B47-970A-F83B7046D493}" presName="entireBox" presStyleLbl="node1" presStyleIdx="0" presStyleCnt="2"/>
      <dgm:spPr/>
      <dgm:t>
        <a:bodyPr/>
        <a:lstStyle/>
        <a:p>
          <a:endParaRPr lang="fr-FR"/>
        </a:p>
      </dgm:t>
    </dgm:pt>
    <dgm:pt modelId="{ACC5AE80-59F7-E941-88AB-B6B4C4860F45}" type="pres">
      <dgm:prSet presAssocID="{494F1788-AD70-1B47-970A-F83B7046D493}" presName="descendantBox" presStyleCnt="0"/>
      <dgm:spPr/>
    </dgm:pt>
    <dgm:pt modelId="{65F144E1-D6D7-2249-AE3C-A1CE66B8DC2D}" type="pres">
      <dgm:prSet presAssocID="{0053A6AC-E50C-8648-BC24-B81973F93CB4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3824DD-E6FF-FE4E-889C-FBF31D5599EC}" type="pres">
      <dgm:prSet presAssocID="{9F8C6494-9A21-634A-B3B5-C9A70B1AD536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54BB05-6F5D-8F48-9326-6AAE36D89992}" type="pres">
      <dgm:prSet presAssocID="{99141E6F-3DCC-1548-90CA-11BF5CCC13E5}" presName="sp" presStyleCnt="0"/>
      <dgm:spPr/>
    </dgm:pt>
    <dgm:pt modelId="{45CCDC69-6025-CA4C-9584-14B45DC4C9E3}" type="pres">
      <dgm:prSet presAssocID="{D9E84A58-EC5B-9A43-86AA-F9B4F87473CF}" presName="arrowAndChildren" presStyleCnt="0"/>
      <dgm:spPr/>
    </dgm:pt>
    <dgm:pt modelId="{28FD50A6-6A70-044F-B6D3-06BB51B064B7}" type="pres">
      <dgm:prSet presAssocID="{D9E84A58-EC5B-9A43-86AA-F9B4F87473CF}" presName="parentTextArrow" presStyleLbl="node1" presStyleIdx="0" presStyleCnt="2"/>
      <dgm:spPr/>
      <dgm:t>
        <a:bodyPr/>
        <a:lstStyle/>
        <a:p>
          <a:endParaRPr lang="fr-FR"/>
        </a:p>
      </dgm:t>
    </dgm:pt>
    <dgm:pt modelId="{83B8D4EF-B1A7-F147-8D4D-57CB2E7E353F}" type="pres">
      <dgm:prSet presAssocID="{D9E84A58-EC5B-9A43-86AA-F9B4F87473CF}" presName="arrow" presStyleLbl="node1" presStyleIdx="1" presStyleCnt="2" custLinFactNeighborY="-8852"/>
      <dgm:spPr/>
      <dgm:t>
        <a:bodyPr/>
        <a:lstStyle/>
        <a:p>
          <a:endParaRPr lang="fr-FR"/>
        </a:p>
      </dgm:t>
    </dgm:pt>
    <dgm:pt modelId="{2C05DDAA-3788-294D-BF35-30FDCC1CEF19}" type="pres">
      <dgm:prSet presAssocID="{D9E84A58-EC5B-9A43-86AA-F9B4F87473CF}" presName="descendantArrow" presStyleCnt="0"/>
      <dgm:spPr/>
    </dgm:pt>
    <dgm:pt modelId="{CDCDCD18-6160-4A4E-99BD-4892E3FD1893}" type="pres">
      <dgm:prSet presAssocID="{4F5E609E-465D-214F-B3E4-30A92D5F8BC9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74ACE4D-E281-CB4C-B82F-2F967F15E5A5}" srcId="{494F1788-AD70-1B47-970A-F83B7046D493}" destId="{0053A6AC-E50C-8648-BC24-B81973F93CB4}" srcOrd="0" destOrd="0" parTransId="{C9E60F65-B219-7147-8308-C78486A09DCE}" sibTransId="{C334E388-AC82-564A-9780-B7FBC90B5FD3}"/>
    <dgm:cxn modelId="{5C26E7E9-80D9-1A4C-98F1-166CE7AFA0AD}" srcId="{494F1788-AD70-1B47-970A-F83B7046D493}" destId="{9F8C6494-9A21-634A-B3B5-C9A70B1AD536}" srcOrd="1" destOrd="0" parTransId="{7A78DBBC-3324-B541-9875-E90FC31CE586}" sibTransId="{DEBB2D02-FBF8-E849-A66F-3FD379157E8C}"/>
    <dgm:cxn modelId="{F5BA446E-E6C7-EF4F-8E45-ED5DFD292DCE}" type="presOf" srcId="{4F5E609E-465D-214F-B3E4-30A92D5F8BC9}" destId="{CDCDCD18-6160-4A4E-99BD-4892E3FD1893}" srcOrd="0" destOrd="0" presId="urn:microsoft.com/office/officeart/2005/8/layout/process4"/>
    <dgm:cxn modelId="{E9405DFB-689E-A246-B146-94F853CDC2A2}" type="presOf" srcId="{0053A6AC-E50C-8648-BC24-B81973F93CB4}" destId="{65F144E1-D6D7-2249-AE3C-A1CE66B8DC2D}" srcOrd="0" destOrd="0" presId="urn:microsoft.com/office/officeart/2005/8/layout/process4"/>
    <dgm:cxn modelId="{CFD04849-AE92-2946-8B07-50C0EDF662AA}" type="presOf" srcId="{9F8C6494-9A21-634A-B3B5-C9A70B1AD536}" destId="{F13824DD-E6FF-FE4E-889C-FBF31D5599EC}" srcOrd="0" destOrd="0" presId="urn:microsoft.com/office/officeart/2005/8/layout/process4"/>
    <dgm:cxn modelId="{C331C12A-C3E1-C847-A221-C52598099AC0}" srcId="{240D2585-611D-1449-93FA-A65294AC8470}" destId="{D9E84A58-EC5B-9A43-86AA-F9B4F87473CF}" srcOrd="0" destOrd="0" parTransId="{FE59BE76-A879-CD45-A8C7-058D5E7D47C7}" sibTransId="{99141E6F-3DCC-1548-90CA-11BF5CCC13E5}"/>
    <dgm:cxn modelId="{716D6074-C7B7-4243-A8DA-52F1F26969D5}" srcId="{240D2585-611D-1449-93FA-A65294AC8470}" destId="{494F1788-AD70-1B47-970A-F83B7046D493}" srcOrd="1" destOrd="0" parTransId="{E6D37529-E033-E04E-8973-F67165456623}" sibTransId="{4A834FBD-CAD0-4240-9622-D13DCF560492}"/>
    <dgm:cxn modelId="{D4D184EF-FBC2-B04A-B306-095EACF14DDF}" type="presOf" srcId="{494F1788-AD70-1B47-970A-F83B7046D493}" destId="{D894A366-A2E6-C24E-BB84-CAA649190E7A}" srcOrd="0" destOrd="0" presId="urn:microsoft.com/office/officeart/2005/8/layout/process4"/>
    <dgm:cxn modelId="{CA852A71-D04E-934F-8FB8-8EC4D9F54618}" type="presOf" srcId="{240D2585-611D-1449-93FA-A65294AC8470}" destId="{E6D772D2-C2FF-F940-948A-FF5EF2D4E5C0}" srcOrd="0" destOrd="0" presId="urn:microsoft.com/office/officeart/2005/8/layout/process4"/>
    <dgm:cxn modelId="{3EAF1E88-1988-BD4B-8BA0-66AA59FA8651}" type="presOf" srcId="{494F1788-AD70-1B47-970A-F83B7046D493}" destId="{7572CC68-61ED-584F-8A64-C9FB477D8863}" srcOrd="1" destOrd="0" presId="urn:microsoft.com/office/officeart/2005/8/layout/process4"/>
    <dgm:cxn modelId="{EC689F5F-6AF6-2F46-A740-D487C3A01EF2}" srcId="{D9E84A58-EC5B-9A43-86AA-F9B4F87473CF}" destId="{4F5E609E-465D-214F-B3E4-30A92D5F8BC9}" srcOrd="0" destOrd="0" parTransId="{ED8EDA71-D2F4-AF46-BCA1-56464EF5AEB8}" sibTransId="{7B29197D-B24C-C84D-B685-3A10241D4494}"/>
    <dgm:cxn modelId="{103E0764-442C-A84B-A125-0DB194B58E89}" type="presOf" srcId="{D9E84A58-EC5B-9A43-86AA-F9B4F87473CF}" destId="{83B8D4EF-B1A7-F147-8D4D-57CB2E7E353F}" srcOrd="1" destOrd="0" presId="urn:microsoft.com/office/officeart/2005/8/layout/process4"/>
    <dgm:cxn modelId="{057EE349-E5E8-174F-AC5A-C335614FFF08}" type="presOf" srcId="{D9E84A58-EC5B-9A43-86AA-F9B4F87473CF}" destId="{28FD50A6-6A70-044F-B6D3-06BB51B064B7}" srcOrd="0" destOrd="0" presId="urn:microsoft.com/office/officeart/2005/8/layout/process4"/>
    <dgm:cxn modelId="{D7061039-60EC-E245-AB2D-0EE0BB8EF3BB}" type="presParOf" srcId="{E6D772D2-C2FF-F940-948A-FF5EF2D4E5C0}" destId="{8DBF8F06-3564-A948-B664-3DDAA421BB88}" srcOrd="0" destOrd="0" presId="urn:microsoft.com/office/officeart/2005/8/layout/process4"/>
    <dgm:cxn modelId="{11812723-300D-F541-AB33-7D705F2E8049}" type="presParOf" srcId="{8DBF8F06-3564-A948-B664-3DDAA421BB88}" destId="{D894A366-A2E6-C24E-BB84-CAA649190E7A}" srcOrd="0" destOrd="0" presId="urn:microsoft.com/office/officeart/2005/8/layout/process4"/>
    <dgm:cxn modelId="{D71BC77B-66D7-3C44-BC60-301D5F8E5630}" type="presParOf" srcId="{8DBF8F06-3564-A948-B664-3DDAA421BB88}" destId="{7572CC68-61ED-584F-8A64-C9FB477D8863}" srcOrd="1" destOrd="0" presId="urn:microsoft.com/office/officeart/2005/8/layout/process4"/>
    <dgm:cxn modelId="{1DE2AA27-A328-2049-990D-EB972F11E87D}" type="presParOf" srcId="{8DBF8F06-3564-A948-B664-3DDAA421BB88}" destId="{ACC5AE80-59F7-E941-88AB-B6B4C4860F45}" srcOrd="2" destOrd="0" presId="urn:microsoft.com/office/officeart/2005/8/layout/process4"/>
    <dgm:cxn modelId="{04688DE8-031C-F943-B36D-C1E03D4D4AAF}" type="presParOf" srcId="{ACC5AE80-59F7-E941-88AB-B6B4C4860F45}" destId="{65F144E1-D6D7-2249-AE3C-A1CE66B8DC2D}" srcOrd="0" destOrd="0" presId="urn:microsoft.com/office/officeart/2005/8/layout/process4"/>
    <dgm:cxn modelId="{DC3456C6-2136-644C-8420-E56CCB0B1133}" type="presParOf" srcId="{ACC5AE80-59F7-E941-88AB-B6B4C4860F45}" destId="{F13824DD-E6FF-FE4E-889C-FBF31D5599EC}" srcOrd="1" destOrd="0" presId="urn:microsoft.com/office/officeart/2005/8/layout/process4"/>
    <dgm:cxn modelId="{26AA0BE8-C3BE-6943-ADF9-2B447ADB8D08}" type="presParOf" srcId="{E6D772D2-C2FF-F940-948A-FF5EF2D4E5C0}" destId="{4554BB05-6F5D-8F48-9326-6AAE36D89992}" srcOrd="1" destOrd="0" presId="urn:microsoft.com/office/officeart/2005/8/layout/process4"/>
    <dgm:cxn modelId="{CF634E4C-62A3-7C4F-AA30-B034017F77D7}" type="presParOf" srcId="{E6D772D2-C2FF-F940-948A-FF5EF2D4E5C0}" destId="{45CCDC69-6025-CA4C-9584-14B45DC4C9E3}" srcOrd="2" destOrd="0" presId="urn:microsoft.com/office/officeart/2005/8/layout/process4"/>
    <dgm:cxn modelId="{2C3CBB86-1A2D-4141-BC8A-D10713666884}" type="presParOf" srcId="{45CCDC69-6025-CA4C-9584-14B45DC4C9E3}" destId="{28FD50A6-6A70-044F-B6D3-06BB51B064B7}" srcOrd="0" destOrd="0" presId="urn:microsoft.com/office/officeart/2005/8/layout/process4"/>
    <dgm:cxn modelId="{FAB9F560-0954-6A40-9959-F5065C489FE0}" type="presParOf" srcId="{45CCDC69-6025-CA4C-9584-14B45DC4C9E3}" destId="{83B8D4EF-B1A7-F147-8D4D-57CB2E7E353F}" srcOrd="1" destOrd="0" presId="urn:microsoft.com/office/officeart/2005/8/layout/process4"/>
    <dgm:cxn modelId="{ECFAEE8E-3965-6F4E-A097-3887A981AA1F}" type="presParOf" srcId="{45CCDC69-6025-CA4C-9584-14B45DC4C9E3}" destId="{2C05DDAA-3788-294D-BF35-30FDCC1CEF19}" srcOrd="2" destOrd="0" presId="urn:microsoft.com/office/officeart/2005/8/layout/process4"/>
    <dgm:cxn modelId="{21059BC1-AF6D-1C4B-84A6-C06E1E9D5B33}" type="presParOf" srcId="{2C05DDAA-3788-294D-BF35-30FDCC1CEF19}" destId="{CDCDCD18-6160-4A4E-99BD-4892E3FD189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0D2585-611D-1449-93FA-A65294AC8470}" type="doc">
      <dgm:prSet loTypeId="urn:microsoft.com/office/officeart/2005/8/layout/process4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18B0A14-C46F-514A-A6DB-510E8CC88766}">
      <dgm:prSet phldrT="[Texte]" custT="1"/>
      <dgm:spPr/>
      <dgm:t>
        <a:bodyPr/>
        <a:lstStyle/>
        <a:p>
          <a:r>
            <a:rPr lang="en-CA" sz="2400" noProof="0" dirty="0" smtClean="0"/>
            <a:t>Negative decision from the Joint Committee</a:t>
          </a:r>
          <a:endParaRPr lang="en-CA" sz="2400" noProof="0" dirty="0"/>
        </a:p>
      </dgm:t>
    </dgm:pt>
    <dgm:pt modelId="{1B370121-986D-1A48-AF2F-8020DCA7BEB1}" type="parTrans" cxnId="{864546D4-0CBE-FD44-AAE6-E4FAD69CF454}">
      <dgm:prSet/>
      <dgm:spPr/>
      <dgm:t>
        <a:bodyPr/>
        <a:lstStyle/>
        <a:p>
          <a:endParaRPr lang="fr-FR"/>
        </a:p>
      </dgm:t>
    </dgm:pt>
    <dgm:pt modelId="{26651729-21C7-7542-88A0-FB625D8E90D8}" type="sibTrans" cxnId="{864546D4-0CBE-FD44-AAE6-E4FAD69CF454}">
      <dgm:prSet/>
      <dgm:spPr/>
      <dgm:t>
        <a:bodyPr/>
        <a:lstStyle/>
        <a:p>
          <a:endParaRPr lang="fr-FR"/>
        </a:p>
      </dgm:t>
    </dgm:pt>
    <dgm:pt modelId="{32281849-4A99-D14B-B567-A109BD582F07}">
      <dgm:prSet phldrT="[Texte]" custT="1"/>
      <dgm:spPr/>
      <dgm:t>
        <a:bodyPr/>
        <a:lstStyle/>
        <a:p>
          <a:r>
            <a:rPr lang="en-CA" sz="2400" noProof="0" dirty="0" smtClean="0"/>
            <a:t>Filing of a Grievance (15 working days)</a:t>
          </a:r>
          <a:endParaRPr lang="en-CA" sz="2400" noProof="0" dirty="0"/>
        </a:p>
      </dgm:t>
    </dgm:pt>
    <dgm:pt modelId="{821F5C77-B511-394C-AD8E-35871BCB490D}" type="parTrans" cxnId="{A143E4FF-F449-204F-A62E-DA4E55B4F150}">
      <dgm:prSet/>
      <dgm:spPr/>
      <dgm:t>
        <a:bodyPr/>
        <a:lstStyle/>
        <a:p>
          <a:endParaRPr lang="fr-FR"/>
        </a:p>
      </dgm:t>
    </dgm:pt>
    <dgm:pt modelId="{4AAE8332-7FB4-1740-A908-29E7E65DCECD}" type="sibTrans" cxnId="{A143E4FF-F449-204F-A62E-DA4E55B4F150}">
      <dgm:prSet/>
      <dgm:spPr/>
      <dgm:t>
        <a:bodyPr/>
        <a:lstStyle/>
        <a:p>
          <a:endParaRPr lang="fr-FR"/>
        </a:p>
      </dgm:t>
    </dgm:pt>
    <dgm:pt modelId="{E19F0C09-B8E2-9743-9C0A-785E30379981}">
      <dgm:prSet custT="1"/>
      <dgm:spPr/>
      <dgm:t>
        <a:bodyPr/>
        <a:lstStyle/>
        <a:p>
          <a:r>
            <a:rPr lang="en-CA" sz="2400" noProof="0" dirty="0" smtClean="0"/>
            <a:t>Step 1 Meeting</a:t>
          </a:r>
          <a:endParaRPr lang="en-CA" sz="2400" noProof="0" dirty="0"/>
        </a:p>
      </dgm:t>
    </dgm:pt>
    <dgm:pt modelId="{CFA6A335-0616-9048-A511-4676F1CE5652}" type="parTrans" cxnId="{68EB0DDF-A7BA-8344-B201-A88844996938}">
      <dgm:prSet/>
      <dgm:spPr/>
      <dgm:t>
        <a:bodyPr/>
        <a:lstStyle/>
        <a:p>
          <a:endParaRPr lang="fr-FR"/>
        </a:p>
      </dgm:t>
    </dgm:pt>
    <dgm:pt modelId="{56C0BE76-29D2-7E47-B988-B0B3D3FA97B2}" type="sibTrans" cxnId="{68EB0DDF-A7BA-8344-B201-A88844996938}">
      <dgm:prSet/>
      <dgm:spPr/>
      <dgm:t>
        <a:bodyPr/>
        <a:lstStyle/>
        <a:p>
          <a:endParaRPr lang="fr-FR"/>
        </a:p>
      </dgm:t>
    </dgm:pt>
    <dgm:pt modelId="{DA7470E5-FCF1-9049-A159-809D24D4AF01}">
      <dgm:prSet custT="1"/>
      <dgm:spPr/>
      <dgm:t>
        <a:bodyPr/>
        <a:lstStyle/>
        <a:p>
          <a:r>
            <a:rPr lang="en-CA" sz="2400" noProof="0" dirty="0" smtClean="0"/>
            <a:t>No settlement</a:t>
          </a:r>
          <a:endParaRPr lang="en-CA" sz="2400" noProof="0" dirty="0"/>
        </a:p>
      </dgm:t>
    </dgm:pt>
    <dgm:pt modelId="{2A2A2E55-7FE2-C74F-925B-D05FD65080F0}" type="parTrans" cxnId="{56DEEC37-A44B-8346-857D-C810E99E7A2B}">
      <dgm:prSet/>
      <dgm:spPr/>
      <dgm:t>
        <a:bodyPr/>
        <a:lstStyle/>
        <a:p>
          <a:endParaRPr lang="fr-FR"/>
        </a:p>
      </dgm:t>
    </dgm:pt>
    <dgm:pt modelId="{E1939DC6-0472-2448-9A4E-1889902012AE}" type="sibTrans" cxnId="{56DEEC37-A44B-8346-857D-C810E99E7A2B}">
      <dgm:prSet/>
      <dgm:spPr/>
      <dgm:t>
        <a:bodyPr/>
        <a:lstStyle/>
        <a:p>
          <a:endParaRPr lang="fr-FR"/>
        </a:p>
      </dgm:t>
    </dgm:pt>
    <dgm:pt modelId="{6F085AF3-FD13-C143-A9D8-0045E615530A}">
      <dgm:prSet custT="1"/>
      <dgm:spPr/>
      <dgm:t>
        <a:bodyPr/>
        <a:lstStyle/>
        <a:p>
          <a:r>
            <a:rPr lang="en-CA" sz="2400" noProof="0" dirty="0" smtClean="0"/>
            <a:t>Settlement</a:t>
          </a:r>
          <a:endParaRPr lang="en-CA" sz="2400" noProof="0" dirty="0"/>
        </a:p>
      </dgm:t>
    </dgm:pt>
    <dgm:pt modelId="{9934D48C-6CE5-6D4D-A9BC-4F84F8B07D10}" type="parTrans" cxnId="{F2ED4C3C-7CE3-D549-9018-5741F3774969}">
      <dgm:prSet/>
      <dgm:spPr/>
      <dgm:t>
        <a:bodyPr/>
        <a:lstStyle/>
        <a:p>
          <a:endParaRPr lang="fr-FR"/>
        </a:p>
      </dgm:t>
    </dgm:pt>
    <dgm:pt modelId="{6908B285-4B9B-C64D-A12F-BE39199FDFC4}" type="sibTrans" cxnId="{F2ED4C3C-7CE3-D549-9018-5741F3774969}">
      <dgm:prSet/>
      <dgm:spPr/>
      <dgm:t>
        <a:bodyPr/>
        <a:lstStyle/>
        <a:p>
          <a:endParaRPr lang="fr-FR"/>
        </a:p>
      </dgm:t>
    </dgm:pt>
    <dgm:pt modelId="{232C89EA-8959-5047-ADD4-112442037B42}">
      <dgm:prSet custT="1"/>
      <dgm:spPr/>
      <dgm:t>
        <a:bodyPr/>
        <a:lstStyle/>
        <a:p>
          <a:r>
            <a:rPr lang="en-CA" sz="2400" noProof="0" dirty="0" smtClean="0"/>
            <a:t>Grievance referred to arbitration</a:t>
          </a:r>
          <a:endParaRPr lang="en-CA" sz="2400" noProof="0" dirty="0"/>
        </a:p>
      </dgm:t>
    </dgm:pt>
    <dgm:pt modelId="{16EA812D-F623-7448-BE33-D9B8EC265693}" type="parTrans" cxnId="{AC9EB3BB-31D2-F64A-99D4-2DB052E2DF37}">
      <dgm:prSet/>
      <dgm:spPr/>
      <dgm:t>
        <a:bodyPr/>
        <a:lstStyle/>
        <a:p>
          <a:endParaRPr lang="fr-FR"/>
        </a:p>
      </dgm:t>
    </dgm:pt>
    <dgm:pt modelId="{D211BFD1-0587-7B49-9B0B-8FFB1C1669B7}" type="sibTrans" cxnId="{AC9EB3BB-31D2-F64A-99D4-2DB052E2DF37}">
      <dgm:prSet/>
      <dgm:spPr/>
      <dgm:t>
        <a:bodyPr/>
        <a:lstStyle/>
        <a:p>
          <a:endParaRPr lang="fr-FR"/>
        </a:p>
      </dgm:t>
    </dgm:pt>
    <dgm:pt modelId="{5683AEA5-03A6-5346-B9F1-2483B1FF8EAD}">
      <dgm:prSet custT="1"/>
      <dgm:spPr/>
      <dgm:t>
        <a:bodyPr/>
        <a:lstStyle/>
        <a:p>
          <a:r>
            <a:rPr lang="en-CA" sz="2400" noProof="0" dirty="0" smtClean="0"/>
            <a:t>Private Grievance</a:t>
          </a:r>
          <a:endParaRPr lang="en-CA" sz="2400" noProof="0" dirty="0"/>
        </a:p>
      </dgm:t>
    </dgm:pt>
    <dgm:pt modelId="{0932AF74-B22E-5B4B-BB9D-C5DE1DA752C3}" type="parTrans" cxnId="{EA92C7F0-8AC3-854A-BF0B-2B7BA1F8C2F2}">
      <dgm:prSet/>
      <dgm:spPr/>
      <dgm:t>
        <a:bodyPr/>
        <a:lstStyle/>
        <a:p>
          <a:endParaRPr lang="fr-FR"/>
        </a:p>
      </dgm:t>
    </dgm:pt>
    <dgm:pt modelId="{A17BC336-443C-444D-B95D-5829D8B05619}" type="sibTrans" cxnId="{EA92C7F0-8AC3-854A-BF0B-2B7BA1F8C2F2}">
      <dgm:prSet/>
      <dgm:spPr/>
      <dgm:t>
        <a:bodyPr/>
        <a:lstStyle/>
        <a:p>
          <a:endParaRPr lang="fr-FR"/>
        </a:p>
      </dgm:t>
    </dgm:pt>
    <dgm:pt modelId="{36E252C9-1FA9-324E-ADE9-B8346268037D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CA" sz="2400" noProof="0" dirty="0" smtClean="0"/>
            <a:t>Grievance assumed by </a:t>
          </a:r>
        </a:p>
        <a:p>
          <a:pPr>
            <a:spcAft>
              <a:spcPts val="0"/>
            </a:spcAft>
          </a:pPr>
          <a:r>
            <a:rPr lang="en-CA" sz="2400" noProof="0" dirty="0" smtClean="0"/>
            <a:t>the APUO</a:t>
          </a:r>
          <a:endParaRPr lang="en-CA" sz="2400" noProof="0" dirty="0"/>
        </a:p>
      </dgm:t>
    </dgm:pt>
    <dgm:pt modelId="{6F6AD057-E096-B04B-9330-0325E1B4A1C7}" type="parTrans" cxnId="{EC9F1F9C-65F1-8443-9CBD-6CFFD6AF3948}">
      <dgm:prSet/>
      <dgm:spPr/>
      <dgm:t>
        <a:bodyPr/>
        <a:lstStyle/>
        <a:p>
          <a:endParaRPr lang="fr-FR"/>
        </a:p>
      </dgm:t>
    </dgm:pt>
    <dgm:pt modelId="{BE5AF513-321E-FE4B-8C36-5ABA27AD2FF8}" type="sibTrans" cxnId="{EC9F1F9C-65F1-8443-9CBD-6CFFD6AF3948}">
      <dgm:prSet/>
      <dgm:spPr/>
      <dgm:t>
        <a:bodyPr/>
        <a:lstStyle/>
        <a:p>
          <a:endParaRPr lang="fr-FR"/>
        </a:p>
      </dgm:t>
    </dgm:pt>
    <dgm:pt modelId="{E6D772D2-C2FF-F940-948A-FF5EF2D4E5C0}" type="pres">
      <dgm:prSet presAssocID="{240D2585-611D-1449-93FA-A65294AC84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808F2F3-E428-DB4E-8D15-F1AC75B2BD13}" type="pres">
      <dgm:prSet presAssocID="{232C89EA-8959-5047-ADD4-112442037B42}" presName="boxAndChildren" presStyleCnt="0"/>
      <dgm:spPr/>
    </dgm:pt>
    <dgm:pt modelId="{2423A4A7-7051-804C-9976-39BAA8BE58C4}" type="pres">
      <dgm:prSet presAssocID="{232C89EA-8959-5047-ADD4-112442037B42}" presName="parentTextBox" presStyleLbl="node1" presStyleIdx="0" presStyleCnt="3"/>
      <dgm:spPr/>
      <dgm:t>
        <a:bodyPr/>
        <a:lstStyle/>
        <a:p>
          <a:endParaRPr lang="fr-FR"/>
        </a:p>
      </dgm:t>
    </dgm:pt>
    <dgm:pt modelId="{34C9FD86-626E-5743-8E15-CD4DE0F4F2FE}" type="pres">
      <dgm:prSet presAssocID="{232C89EA-8959-5047-ADD4-112442037B42}" presName="entireBox" presStyleLbl="node1" presStyleIdx="0" presStyleCnt="3"/>
      <dgm:spPr/>
      <dgm:t>
        <a:bodyPr/>
        <a:lstStyle/>
        <a:p>
          <a:endParaRPr lang="fr-FR"/>
        </a:p>
      </dgm:t>
    </dgm:pt>
    <dgm:pt modelId="{F0580B9D-38DC-C643-92FC-949E940A62AF}" type="pres">
      <dgm:prSet presAssocID="{232C89EA-8959-5047-ADD4-112442037B42}" presName="descendantBox" presStyleCnt="0"/>
      <dgm:spPr/>
    </dgm:pt>
    <dgm:pt modelId="{7CDB70B0-3A09-1645-B6C7-D61265677B4D}" type="pres">
      <dgm:prSet presAssocID="{36E252C9-1FA9-324E-ADE9-B8346268037D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B4D06F-F6D4-074F-8F9A-D83AB3ABE890}" type="pres">
      <dgm:prSet presAssocID="{5683AEA5-03A6-5346-B9F1-2483B1FF8EAD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2B15A4-68AA-C948-BE41-64AA78403F8C}" type="pres">
      <dgm:prSet presAssocID="{56C0BE76-29D2-7E47-B988-B0B3D3FA97B2}" presName="sp" presStyleCnt="0"/>
      <dgm:spPr/>
    </dgm:pt>
    <dgm:pt modelId="{935444C8-4E79-EE49-9A5E-EFAC72A4223D}" type="pres">
      <dgm:prSet presAssocID="{E19F0C09-B8E2-9743-9C0A-785E30379981}" presName="arrowAndChildren" presStyleCnt="0"/>
      <dgm:spPr/>
    </dgm:pt>
    <dgm:pt modelId="{483D195B-1058-AD4C-93E1-7F108BC481DB}" type="pres">
      <dgm:prSet presAssocID="{E19F0C09-B8E2-9743-9C0A-785E30379981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35680B5D-3F69-264A-B265-006839FE233E}" type="pres">
      <dgm:prSet presAssocID="{E19F0C09-B8E2-9743-9C0A-785E30379981}" presName="arrow" presStyleLbl="node1" presStyleIdx="1" presStyleCnt="3"/>
      <dgm:spPr/>
      <dgm:t>
        <a:bodyPr/>
        <a:lstStyle/>
        <a:p>
          <a:endParaRPr lang="fr-FR"/>
        </a:p>
      </dgm:t>
    </dgm:pt>
    <dgm:pt modelId="{96C45C56-2981-064C-94A8-C8917A8F5542}" type="pres">
      <dgm:prSet presAssocID="{E19F0C09-B8E2-9743-9C0A-785E30379981}" presName="descendantArrow" presStyleCnt="0"/>
      <dgm:spPr/>
    </dgm:pt>
    <dgm:pt modelId="{A9678D4A-68DF-5540-8B1A-32399D206901}" type="pres">
      <dgm:prSet presAssocID="{6F085AF3-FD13-C143-A9D8-0045E615530A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0D3064-5416-6D4F-A698-3D082B1D0097}" type="pres">
      <dgm:prSet presAssocID="{DA7470E5-FCF1-9049-A159-809D24D4AF01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89BECB-2B55-4F4B-A987-4F73A8BAFCF1}" type="pres">
      <dgm:prSet presAssocID="{26651729-21C7-7542-88A0-FB625D8E90D8}" presName="sp" presStyleCnt="0"/>
      <dgm:spPr/>
    </dgm:pt>
    <dgm:pt modelId="{157988D1-A684-B942-8230-AF46AE624205}" type="pres">
      <dgm:prSet presAssocID="{A18B0A14-C46F-514A-A6DB-510E8CC88766}" presName="arrowAndChildren" presStyleCnt="0"/>
      <dgm:spPr/>
    </dgm:pt>
    <dgm:pt modelId="{0FCA7270-5B21-9742-8FD7-FF19DD6496C4}" type="pres">
      <dgm:prSet presAssocID="{A18B0A14-C46F-514A-A6DB-510E8CC88766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685B8150-4052-CC42-9ED1-60DAAF15B932}" type="pres">
      <dgm:prSet presAssocID="{A18B0A14-C46F-514A-A6DB-510E8CC88766}" presName="arrow" presStyleLbl="node1" presStyleIdx="2" presStyleCnt="3" custLinFactNeighborX="2867" custLinFactNeighborY="-47"/>
      <dgm:spPr/>
      <dgm:t>
        <a:bodyPr/>
        <a:lstStyle/>
        <a:p>
          <a:endParaRPr lang="fr-FR"/>
        </a:p>
      </dgm:t>
    </dgm:pt>
    <dgm:pt modelId="{9ABE6BFE-BD80-6B4C-8F15-EED5992AE8A8}" type="pres">
      <dgm:prSet presAssocID="{A18B0A14-C46F-514A-A6DB-510E8CC88766}" presName="descendantArrow" presStyleCnt="0"/>
      <dgm:spPr/>
    </dgm:pt>
    <dgm:pt modelId="{EB34CC27-8584-2D40-AF63-04DE6DC7FE9E}" type="pres">
      <dgm:prSet presAssocID="{32281849-4A99-D14B-B567-A109BD582F07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822F399-B697-8D4B-B0F5-7F61C3850B7F}" type="presOf" srcId="{6F085AF3-FD13-C143-A9D8-0045E615530A}" destId="{A9678D4A-68DF-5540-8B1A-32399D206901}" srcOrd="0" destOrd="0" presId="urn:microsoft.com/office/officeart/2005/8/layout/process4"/>
    <dgm:cxn modelId="{163209A7-0CDE-1340-B740-E29DAAC47694}" type="presOf" srcId="{232C89EA-8959-5047-ADD4-112442037B42}" destId="{2423A4A7-7051-804C-9976-39BAA8BE58C4}" srcOrd="0" destOrd="0" presId="urn:microsoft.com/office/officeart/2005/8/layout/process4"/>
    <dgm:cxn modelId="{EC9F1F9C-65F1-8443-9CBD-6CFFD6AF3948}" srcId="{232C89EA-8959-5047-ADD4-112442037B42}" destId="{36E252C9-1FA9-324E-ADE9-B8346268037D}" srcOrd="0" destOrd="0" parTransId="{6F6AD057-E096-B04B-9330-0325E1B4A1C7}" sibTransId="{BE5AF513-321E-FE4B-8C36-5ABA27AD2FF8}"/>
    <dgm:cxn modelId="{68EB0DDF-A7BA-8344-B201-A88844996938}" srcId="{240D2585-611D-1449-93FA-A65294AC8470}" destId="{E19F0C09-B8E2-9743-9C0A-785E30379981}" srcOrd="1" destOrd="0" parTransId="{CFA6A335-0616-9048-A511-4676F1CE5652}" sibTransId="{56C0BE76-29D2-7E47-B988-B0B3D3FA97B2}"/>
    <dgm:cxn modelId="{864546D4-0CBE-FD44-AAE6-E4FAD69CF454}" srcId="{240D2585-611D-1449-93FA-A65294AC8470}" destId="{A18B0A14-C46F-514A-A6DB-510E8CC88766}" srcOrd="0" destOrd="0" parTransId="{1B370121-986D-1A48-AF2F-8020DCA7BEB1}" sibTransId="{26651729-21C7-7542-88A0-FB625D8E90D8}"/>
    <dgm:cxn modelId="{4ECE0B2F-8E9E-A944-B3DE-3C45FEFA7282}" type="presOf" srcId="{A18B0A14-C46F-514A-A6DB-510E8CC88766}" destId="{685B8150-4052-CC42-9ED1-60DAAF15B932}" srcOrd="1" destOrd="0" presId="urn:microsoft.com/office/officeart/2005/8/layout/process4"/>
    <dgm:cxn modelId="{AB1D70C6-3422-D446-A03B-F2225EBD9769}" type="presOf" srcId="{DA7470E5-FCF1-9049-A159-809D24D4AF01}" destId="{E00D3064-5416-6D4F-A698-3D082B1D0097}" srcOrd="0" destOrd="0" presId="urn:microsoft.com/office/officeart/2005/8/layout/process4"/>
    <dgm:cxn modelId="{EFCC6EA8-578F-A547-9298-7E3EB255F621}" type="presOf" srcId="{E19F0C09-B8E2-9743-9C0A-785E30379981}" destId="{35680B5D-3F69-264A-B265-006839FE233E}" srcOrd="1" destOrd="0" presId="urn:microsoft.com/office/officeart/2005/8/layout/process4"/>
    <dgm:cxn modelId="{5EF4ACB0-CBAD-7C46-BD2A-9C67A24F0CB3}" type="presOf" srcId="{E19F0C09-B8E2-9743-9C0A-785E30379981}" destId="{483D195B-1058-AD4C-93E1-7F108BC481DB}" srcOrd="0" destOrd="0" presId="urn:microsoft.com/office/officeart/2005/8/layout/process4"/>
    <dgm:cxn modelId="{EA92C7F0-8AC3-854A-BF0B-2B7BA1F8C2F2}" srcId="{232C89EA-8959-5047-ADD4-112442037B42}" destId="{5683AEA5-03A6-5346-B9F1-2483B1FF8EAD}" srcOrd="1" destOrd="0" parTransId="{0932AF74-B22E-5B4B-BB9D-C5DE1DA752C3}" sibTransId="{A17BC336-443C-444D-B95D-5829D8B05619}"/>
    <dgm:cxn modelId="{D6B6D8BB-9D8F-394A-843C-4DAB0A46C9A4}" type="presOf" srcId="{240D2585-611D-1449-93FA-A65294AC8470}" destId="{E6D772D2-C2FF-F940-948A-FF5EF2D4E5C0}" srcOrd="0" destOrd="0" presId="urn:microsoft.com/office/officeart/2005/8/layout/process4"/>
    <dgm:cxn modelId="{A143E4FF-F449-204F-A62E-DA4E55B4F150}" srcId="{A18B0A14-C46F-514A-A6DB-510E8CC88766}" destId="{32281849-4A99-D14B-B567-A109BD582F07}" srcOrd="0" destOrd="0" parTransId="{821F5C77-B511-394C-AD8E-35871BCB490D}" sibTransId="{4AAE8332-7FB4-1740-A908-29E7E65DCECD}"/>
    <dgm:cxn modelId="{2B9634B0-147F-8F4F-9EF6-62FE91148041}" type="presOf" srcId="{232C89EA-8959-5047-ADD4-112442037B42}" destId="{34C9FD86-626E-5743-8E15-CD4DE0F4F2FE}" srcOrd="1" destOrd="0" presId="urn:microsoft.com/office/officeart/2005/8/layout/process4"/>
    <dgm:cxn modelId="{A42022A2-C786-0242-AD13-0490FB340A5D}" type="presOf" srcId="{A18B0A14-C46F-514A-A6DB-510E8CC88766}" destId="{0FCA7270-5B21-9742-8FD7-FF19DD6496C4}" srcOrd="0" destOrd="0" presId="urn:microsoft.com/office/officeart/2005/8/layout/process4"/>
    <dgm:cxn modelId="{AC9EB3BB-31D2-F64A-99D4-2DB052E2DF37}" srcId="{240D2585-611D-1449-93FA-A65294AC8470}" destId="{232C89EA-8959-5047-ADD4-112442037B42}" srcOrd="2" destOrd="0" parTransId="{16EA812D-F623-7448-BE33-D9B8EC265693}" sibTransId="{D211BFD1-0587-7B49-9B0B-8FFB1C1669B7}"/>
    <dgm:cxn modelId="{15B8DED5-E57A-A241-B19E-01B27B2EB06F}" type="presOf" srcId="{5683AEA5-03A6-5346-B9F1-2483B1FF8EAD}" destId="{55B4D06F-F6D4-074F-8F9A-D83AB3ABE890}" srcOrd="0" destOrd="0" presId="urn:microsoft.com/office/officeart/2005/8/layout/process4"/>
    <dgm:cxn modelId="{F2ED4C3C-7CE3-D549-9018-5741F3774969}" srcId="{E19F0C09-B8E2-9743-9C0A-785E30379981}" destId="{6F085AF3-FD13-C143-A9D8-0045E615530A}" srcOrd="0" destOrd="0" parTransId="{9934D48C-6CE5-6D4D-A9BC-4F84F8B07D10}" sibTransId="{6908B285-4B9B-C64D-A12F-BE39199FDFC4}"/>
    <dgm:cxn modelId="{59E65683-FA54-D04A-8C2D-177CD276EB8E}" type="presOf" srcId="{32281849-4A99-D14B-B567-A109BD582F07}" destId="{EB34CC27-8584-2D40-AF63-04DE6DC7FE9E}" srcOrd="0" destOrd="0" presId="urn:microsoft.com/office/officeart/2005/8/layout/process4"/>
    <dgm:cxn modelId="{6F6000C7-6ED7-A442-A30F-E0891E666D0D}" type="presOf" srcId="{36E252C9-1FA9-324E-ADE9-B8346268037D}" destId="{7CDB70B0-3A09-1645-B6C7-D61265677B4D}" srcOrd="0" destOrd="0" presId="urn:microsoft.com/office/officeart/2005/8/layout/process4"/>
    <dgm:cxn modelId="{56DEEC37-A44B-8346-857D-C810E99E7A2B}" srcId="{E19F0C09-B8E2-9743-9C0A-785E30379981}" destId="{DA7470E5-FCF1-9049-A159-809D24D4AF01}" srcOrd="1" destOrd="0" parTransId="{2A2A2E55-7FE2-C74F-925B-D05FD65080F0}" sibTransId="{E1939DC6-0472-2448-9A4E-1889902012AE}"/>
    <dgm:cxn modelId="{36203B21-695F-3443-B75D-3A03ACB4BC88}" type="presParOf" srcId="{E6D772D2-C2FF-F940-948A-FF5EF2D4E5C0}" destId="{7808F2F3-E428-DB4E-8D15-F1AC75B2BD13}" srcOrd="0" destOrd="0" presId="urn:microsoft.com/office/officeart/2005/8/layout/process4"/>
    <dgm:cxn modelId="{590DBBBC-B3DE-7F47-BB83-36E62692E13F}" type="presParOf" srcId="{7808F2F3-E428-DB4E-8D15-F1AC75B2BD13}" destId="{2423A4A7-7051-804C-9976-39BAA8BE58C4}" srcOrd="0" destOrd="0" presId="urn:microsoft.com/office/officeart/2005/8/layout/process4"/>
    <dgm:cxn modelId="{5A119695-D913-AD4C-A685-B7930B9D80D8}" type="presParOf" srcId="{7808F2F3-E428-DB4E-8D15-F1AC75B2BD13}" destId="{34C9FD86-626E-5743-8E15-CD4DE0F4F2FE}" srcOrd="1" destOrd="0" presId="urn:microsoft.com/office/officeart/2005/8/layout/process4"/>
    <dgm:cxn modelId="{C9199937-CAAB-D943-8DD4-9506D0AE9772}" type="presParOf" srcId="{7808F2F3-E428-DB4E-8D15-F1AC75B2BD13}" destId="{F0580B9D-38DC-C643-92FC-949E940A62AF}" srcOrd="2" destOrd="0" presId="urn:microsoft.com/office/officeart/2005/8/layout/process4"/>
    <dgm:cxn modelId="{8D040871-F388-BD45-B66C-B67F086439F6}" type="presParOf" srcId="{F0580B9D-38DC-C643-92FC-949E940A62AF}" destId="{7CDB70B0-3A09-1645-B6C7-D61265677B4D}" srcOrd="0" destOrd="0" presId="urn:microsoft.com/office/officeart/2005/8/layout/process4"/>
    <dgm:cxn modelId="{1EDF34C4-C456-0342-9B1E-6B2B48BA4D01}" type="presParOf" srcId="{F0580B9D-38DC-C643-92FC-949E940A62AF}" destId="{55B4D06F-F6D4-074F-8F9A-D83AB3ABE890}" srcOrd="1" destOrd="0" presId="urn:microsoft.com/office/officeart/2005/8/layout/process4"/>
    <dgm:cxn modelId="{1B641F8E-F778-1F48-BCB7-3F6D16EDA553}" type="presParOf" srcId="{E6D772D2-C2FF-F940-948A-FF5EF2D4E5C0}" destId="{582B15A4-68AA-C948-BE41-64AA78403F8C}" srcOrd="1" destOrd="0" presId="urn:microsoft.com/office/officeart/2005/8/layout/process4"/>
    <dgm:cxn modelId="{9B03846A-C483-0843-823D-4C6549589722}" type="presParOf" srcId="{E6D772D2-C2FF-F940-948A-FF5EF2D4E5C0}" destId="{935444C8-4E79-EE49-9A5E-EFAC72A4223D}" srcOrd="2" destOrd="0" presId="urn:microsoft.com/office/officeart/2005/8/layout/process4"/>
    <dgm:cxn modelId="{DCFC88D8-555E-9D4B-AEE1-76120989D1F5}" type="presParOf" srcId="{935444C8-4E79-EE49-9A5E-EFAC72A4223D}" destId="{483D195B-1058-AD4C-93E1-7F108BC481DB}" srcOrd="0" destOrd="0" presId="urn:microsoft.com/office/officeart/2005/8/layout/process4"/>
    <dgm:cxn modelId="{E37D4954-BC3F-5B4C-A452-5D8020FC39D5}" type="presParOf" srcId="{935444C8-4E79-EE49-9A5E-EFAC72A4223D}" destId="{35680B5D-3F69-264A-B265-006839FE233E}" srcOrd="1" destOrd="0" presId="urn:microsoft.com/office/officeart/2005/8/layout/process4"/>
    <dgm:cxn modelId="{9B805B68-23CA-3B40-AD96-FB0F59A26A65}" type="presParOf" srcId="{935444C8-4E79-EE49-9A5E-EFAC72A4223D}" destId="{96C45C56-2981-064C-94A8-C8917A8F5542}" srcOrd="2" destOrd="0" presId="urn:microsoft.com/office/officeart/2005/8/layout/process4"/>
    <dgm:cxn modelId="{6603BA41-EA16-6E44-A40D-F19EBCFF9609}" type="presParOf" srcId="{96C45C56-2981-064C-94A8-C8917A8F5542}" destId="{A9678D4A-68DF-5540-8B1A-32399D206901}" srcOrd="0" destOrd="0" presId="urn:microsoft.com/office/officeart/2005/8/layout/process4"/>
    <dgm:cxn modelId="{36E0CAE0-C9C5-7846-8977-7DB54290B030}" type="presParOf" srcId="{96C45C56-2981-064C-94A8-C8917A8F5542}" destId="{E00D3064-5416-6D4F-A698-3D082B1D0097}" srcOrd="1" destOrd="0" presId="urn:microsoft.com/office/officeart/2005/8/layout/process4"/>
    <dgm:cxn modelId="{42D68514-BFE4-D84E-BE35-F7C040CFDF24}" type="presParOf" srcId="{E6D772D2-C2FF-F940-948A-FF5EF2D4E5C0}" destId="{1489BECB-2B55-4F4B-A987-4F73A8BAFCF1}" srcOrd="3" destOrd="0" presId="urn:microsoft.com/office/officeart/2005/8/layout/process4"/>
    <dgm:cxn modelId="{2148D1AF-171E-C84F-9AC0-8DFE2A9365E0}" type="presParOf" srcId="{E6D772D2-C2FF-F940-948A-FF5EF2D4E5C0}" destId="{157988D1-A684-B942-8230-AF46AE624205}" srcOrd="4" destOrd="0" presId="urn:microsoft.com/office/officeart/2005/8/layout/process4"/>
    <dgm:cxn modelId="{D6BB0E09-F7BF-974A-AA6B-C2429E981B97}" type="presParOf" srcId="{157988D1-A684-B942-8230-AF46AE624205}" destId="{0FCA7270-5B21-9742-8FD7-FF19DD6496C4}" srcOrd="0" destOrd="0" presId="urn:microsoft.com/office/officeart/2005/8/layout/process4"/>
    <dgm:cxn modelId="{FA4C49E3-7A37-5946-B1B8-07089A596A58}" type="presParOf" srcId="{157988D1-A684-B942-8230-AF46AE624205}" destId="{685B8150-4052-CC42-9ED1-60DAAF15B932}" srcOrd="1" destOrd="0" presId="urn:microsoft.com/office/officeart/2005/8/layout/process4"/>
    <dgm:cxn modelId="{046B7E88-5BBF-D24D-A7A5-C5C9324D7B60}" type="presParOf" srcId="{157988D1-A684-B942-8230-AF46AE624205}" destId="{9ABE6BFE-BD80-6B4C-8F15-EED5992AE8A8}" srcOrd="2" destOrd="0" presId="urn:microsoft.com/office/officeart/2005/8/layout/process4"/>
    <dgm:cxn modelId="{305AFFC1-25E8-D542-ADE3-9AA0171D1A8F}" type="presParOf" srcId="{9ABE6BFE-BD80-6B4C-8F15-EED5992AE8A8}" destId="{EB34CC27-8584-2D40-AF63-04DE6DC7FE9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2CC68-61ED-584F-8A64-C9FB477D8863}">
      <dsp:nvSpPr>
        <dsp:cNvPr id="0" name=""/>
        <dsp:cNvSpPr/>
      </dsp:nvSpPr>
      <dsp:spPr>
        <a:xfrm>
          <a:off x="0" y="2229541"/>
          <a:ext cx="7453589" cy="1462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noProof="0" dirty="0" smtClean="0"/>
            <a:t>Step 1 Meeting (pre-grievance)</a:t>
          </a:r>
          <a:endParaRPr lang="en-CA" sz="2400" kern="1200" noProof="0" dirty="0"/>
        </a:p>
      </dsp:txBody>
      <dsp:txXfrm>
        <a:off x="0" y="2229541"/>
        <a:ext cx="7453589" cy="789923"/>
      </dsp:txXfrm>
    </dsp:sp>
    <dsp:sp modelId="{65F144E1-D6D7-2249-AE3C-A1CE66B8DC2D}">
      <dsp:nvSpPr>
        <dsp:cNvPr id="0" name=""/>
        <dsp:cNvSpPr/>
      </dsp:nvSpPr>
      <dsp:spPr>
        <a:xfrm>
          <a:off x="0" y="2990208"/>
          <a:ext cx="3726794" cy="6728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noProof="0" dirty="0" smtClean="0"/>
            <a:t>Settlement</a:t>
          </a:r>
          <a:endParaRPr lang="en-CA" sz="2400" kern="1200" noProof="0" dirty="0"/>
        </a:p>
      </dsp:txBody>
      <dsp:txXfrm>
        <a:off x="0" y="2990208"/>
        <a:ext cx="3726794" cy="672897"/>
      </dsp:txXfrm>
    </dsp:sp>
    <dsp:sp modelId="{F13824DD-E6FF-FE4E-889C-FBF31D5599EC}">
      <dsp:nvSpPr>
        <dsp:cNvPr id="0" name=""/>
        <dsp:cNvSpPr/>
      </dsp:nvSpPr>
      <dsp:spPr>
        <a:xfrm>
          <a:off x="3726794" y="2990208"/>
          <a:ext cx="3726794" cy="6728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noProof="0" dirty="0" smtClean="0"/>
            <a:t>No settlement</a:t>
          </a:r>
          <a:endParaRPr lang="en-CA" sz="2400" kern="1200" noProof="0" dirty="0"/>
        </a:p>
      </dsp:txBody>
      <dsp:txXfrm>
        <a:off x="3726794" y="2990208"/>
        <a:ext cx="3726794" cy="672897"/>
      </dsp:txXfrm>
    </dsp:sp>
    <dsp:sp modelId="{83B8D4EF-B1A7-F147-8D4D-57CB2E7E353F}">
      <dsp:nvSpPr>
        <dsp:cNvPr id="0" name=""/>
        <dsp:cNvSpPr/>
      </dsp:nvSpPr>
      <dsp:spPr>
        <a:xfrm rot="10800000">
          <a:off x="0" y="0"/>
          <a:ext cx="7453589" cy="22498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noProof="0" dirty="0" smtClean="0"/>
            <a:t>Negative recommendation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noProof="0" dirty="0" smtClean="0"/>
            <a:t>from the DTPC, Chair</a:t>
          </a:r>
          <a:r>
            <a:rPr lang="en-CA" sz="2400" kern="1200" noProof="0" smtClean="0"/>
            <a:t>, FTPC </a:t>
          </a:r>
          <a:r>
            <a:rPr lang="en-CA" sz="2400" kern="1200" noProof="0" dirty="0" smtClean="0"/>
            <a:t>and/or Dean</a:t>
          </a:r>
          <a:endParaRPr lang="en-CA" sz="2400" kern="1200" noProof="0" dirty="0"/>
        </a:p>
      </dsp:txBody>
      <dsp:txXfrm rot="-10800000">
        <a:off x="0" y="0"/>
        <a:ext cx="7453589" cy="789686"/>
      </dsp:txXfrm>
    </dsp:sp>
    <dsp:sp modelId="{CDCDCD18-6160-4A4E-99BD-4892E3FD1893}">
      <dsp:nvSpPr>
        <dsp:cNvPr id="0" name=""/>
        <dsp:cNvSpPr/>
      </dsp:nvSpPr>
      <dsp:spPr>
        <a:xfrm>
          <a:off x="0" y="791351"/>
          <a:ext cx="7453589" cy="6726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noProof="0" dirty="0" smtClean="0"/>
            <a:t>Filing of a Letter of Disagreement (10 working days)</a:t>
          </a:r>
          <a:endParaRPr lang="en-CA" sz="2400" kern="1200" noProof="0" dirty="0"/>
        </a:p>
      </dsp:txBody>
      <dsp:txXfrm>
        <a:off x="0" y="791351"/>
        <a:ext cx="7453589" cy="672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9FD86-626E-5743-8E15-CD4DE0F4F2FE}">
      <dsp:nvSpPr>
        <dsp:cNvPr id="0" name=""/>
        <dsp:cNvSpPr/>
      </dsp:nvSpPr>
      <dsp:spPr>
        <a:xfrm>
          <a:off x="0" y="3162081"/>
          <a:ext cx="7029680" cy="10378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noProof="0" dirty="0" smtClean="0"/>
            <a:t>Grievance referred to arbitration</a:t>
          </a:r>
          <a:endParaRPr lang="en-CA" sz="2400" kern="1200" noProof="0" dirty="0"/>
        </a:p>
      </dsp:txBody>
      <dsp:txXfrm>
        <a:off x="0" y="3162081"/>
        <a:ext cx="7029680" cy="560447"/>
      </dsp:txXfrm>
    </dsp:sp>
    <dsp:sp modelId="{7CDB70B0-3A09-1645-B6C7-D61265677B4D}">
      <dsp:nvSpPr>
        <dsp:cNvPr id="0" name=""/>
        <dsp:cNvSpPr/>
      </dsp:nvSpPr>
      <dsp:spPr>
        <a:xfrm>
          <a:off x="0" y="3701771"/>
          <a:ext cx="3514839" cy="4774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CA" sz="2400" kern="1200" noProof="0" dirty="0" smtClean="0"/>
            <a:t>Grievance assumed by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CA" sz="2400" kern="1200" noProof="0" dirty="0" smtClean="0"/>
            <a:t>the APUO</a:t>
          </a:r>
          <a:endParaRPr lang="en-CA" sz="2400" kern="1200" noProof="0" dirty="0"/>
        </a:p>
      </dsp:txBody>
      <dsp:txXfrm>
        <a:off x="0" y="3701771"/>
        <a:ext cx="3514839" cy="477418"/>
      </dsp:txXfrm>
    </dsp:sp>
    <dsp:sp modelId="{55B4D06F-F6D4-074F-8F9A-D83AB3ABE890}">
      <dsp:nvSpPr>
        <dsp:cNvPr id="0" name=""/>
        <dsp:cNvSpPr/>
      </dsp:nvSpPr>
      <dsp:spPr>
        <a:xfrm>
          <a:off x="3514840" y="3701771"/>
          <a:ext cx="3514839" cy="4774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noProof="0" dirty="0" smtClean="0"/>
            <a:t>Private Grievance</a:t>
          </a:r>
          <a:endParaRPr lang="en-CA" sz="2400" kern="1200" noProof="0" dirty="0"/>
        </a:p>
      </dsp:txBody>
      <dsp:txXfrm>
        <a:off x="3514840" y="3701771"/>
        <a:ext cx="3514839" cy="477418"/>
      </dsp:txXfrm>
    </dsp:sp>
    <dsp:sp modelId="{35680B5D-3F69-264A-B265-006839FE233E}">
      <dsp:nvSpPr>
        <dsp:cNvPr id="0" name=""/>
        <dsp:cNvSpPr/>
      </dsp:nvSpPr>
      <dsp:spPr>
        <a:xfrm rot="10800000">
          <a:off x="0" y="1581412"/>
          <a:ext cx="7029680" cy="159623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noProof="0" dirty="0" smtClean="0"/>
            <a:t>Step 1 Meeting</a:t>
          </a:r>
          <a:endParaRPr lang="en-CA" sz="2400" kern="1200" noProof="0" dirty="0"/>
        </a:p>
      </dsp:txBody>
      <dsp:txXfrm rot="-10800000">
        <a:off x="0" y="1581412"/>
        <a:ext cx="7029680" cy="560279"/>
      </dsp:txXfrm>
    </dsp:sp>
    <dsp:sp modelId="{A9678D4A-68DF-5540-8B1A-32399D206901}">
      <dsp:nvSpPr>
        <dsp:cNvPr id="0" name=""/>
        <dsp:cNvSpPr/>
      </dsp:nvSpPr>
      <dsp:spPr>
        <a:xfrm>
          <a:off x="0" y="2141691"/>
          <a:ext cx="3514839" cy="4772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noProof="0" dirty="0" smtClean="0"/>
            <a:t>Settlement</a:t>
          </a:r>
          <a:endParaRPr lang="en-CA" sz="2400" kern="1200" noProof="0" dirty="0"/>
        </a:p>
      </dsp:txBody>
      <dsp:txXfrm>
        <a:off x="0" y="2141691"/>
        <a:ext cx="3514839" cy="477275"/>
      </dsp:txXfrm>
    </dsp:sp>
    <dsp:sp modelId="{E00D3064-5416-6D4F-A698-3D082B1D0097}">
      <dsp:nvSpPr>
        <dsp:cNvPr id="0" name=""/>
        <dsp:cNvSpPr/>
      </dsp:nvSpPr>
      <dsp:spPr>
        <a:xfrm>
          <a:off x="3514840" y="2141691"/>
          <a:ext cx="3514839" cy="4772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noProof="0" dirty="0" smtClean="0"/>
            <a:t>No settlement</a:t>
          </a:r>
          <a:endParaRPr lang="en-CA" sz="2400" kern="1200" noProof="0" dirty="0"/>
        </a:p>
      </dsp:txBody>
      <dsp:txXfrm>
        <a:off x="3514840" y="2141691"/>
        <a:ext cx="3514839" cy="477275"/>
      </dsp:txXfrm>
    </dsp:sp>
    <dsp:sp modelId="{685B8150-4052-CC42-9ED1-60DAAF15B932}">
      <dsp:nvSpPr>
        <dsp:cNvPr id="0" name=""/>
        <dsp:cNvSpPr/>
      </dsp:nvSpPr>
      <dsp:spPr>
        <a:xfrm rot="10800000">
          <a:off x="0" y="0"/>
          <a:ext cx="7029680" cy="159623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noProof="0" dirty="0" smtClean="0"/>
            <a:t>Negative decision from the Joint Committee</a:t>
          </a:r>
          <a:endParaRPr lang="en-CA" sz="2400" kern="1200" noProof="0" dirty="0"/>
        </a:p>
      </dsp:txBody>
      <dsp:txXfrm rot="-10800000">
        <a:off x="0" y="0"/>
        <a:ext cx="7029680" cy="560279"/>
      </dsp:txXfrm>
    </dsp:sp>
    <dsp:sp modelId="{EB34CC27-8584-2D40-AF63-04DE6DC7FE9E}">
      <dsp:nvSpPr>
        <dsp:cNvPr id="0" name=""/>
        <dsp:cNvSpPr/>
      </dsp:nvSpPr>
      <dsp:spPr>
        <a:xfrm>
          <a:off x="0" y="561021"/>
          <a:ext cx="7029680" cy="4772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noProof="0" dirty="0" smtClean="0"/>
            <a:t>Filing of a Grievance (15 working days)</a:t>
          </a:r>
          <a:endParaRPr lang="en-CA" sz="2400" kern="1200" noProof="0" dirty="0"/>
        </a:p>
      </dsp:txBody>
      <dsp:txXfrm>
        <a:off x="0" y="561021"/>
        <a:ext cx="7029680" cy="477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DB92-07C8-EC48-B38C-EF70FE268ED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DB92-07C8-EC48-B38C-EF70FE268ED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/>
          <a:lstStyle/>
          <a:p>
            <a:fld id="{15BA9660-2FC5-7344-B1BE-A20D7EE4559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  <a:prstGeom prst="rect">
            <a:avLst/>
          </a:prstGeom>
        </p:spPr>
        <p:txBody>
          <a:bodyPr/>
          <a:lstStyle/>
          <a:p>
            <a:fld id="{15BA9660-2FC5-7344-B1BE-A20D7EE4559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DB92-07C8-EC48-B38C-EF70FE268ED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DB92-07C8-EC48-B38C-EF70FE268ED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  <a:prstGeom prst="rect">
            <a:avLst/>
          </a:prstGeom>
        </p:spPr>
        <p:txBody>
          <a:bodyPr/>
          <a:lstStyle/>
          <a:p>
            <a:fld id="{15BA9660-2FC5-7344-B1BE-A20D7EE455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DB92-07C8-EC48-B38C-EF70FE268ED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BA9660-2FC5-7344-B1BE-A20D7EE455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605DDB92-07C8-EC48-B38C-EF70FE268ED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/>
          <a:lstStyle/>
          <a:p>
            <a:fld id="{15BA9660-2FC5-7344-B1BE-A20D7EE455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DB92-07C8-EC48-B38C-EF70FE268ED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5BA9660-2FC5-7344-B1BE-A20D7EE4559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DB92-07C8-EC48-B38C-EF70FE268ED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  <a:prstGeom prst="rect">
            <a:avLst/>
          </a:prstGeom>
        </p:spPr>
        <p:txBody>
          <a:bodyPr/>
          <a:lstStyle/>
          <a:p>
            <a:fld id="{15BA9660-2FC5-7344-B1BE-A20D7EE45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DB92-07C8-EC48-B38C-EF70FE268ED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BA9660-2FC5-7344-B1BE-A20D7EE45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BA9660-2FC5-7344-B1BE-A20D7EE4559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DB92-07C8-EC48-B38C-EF70FE268ED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  <a:prstGeom prst="rect">
            <a:avLst/>
          </a:prstGeom>
        </p:spPr>
        <p:txBody>
          <a:bodyPr/>
          <a:lstStyle/>
          <a:p>
            <a:fld id="{15BA9660-2FC5-7344-B1BE-A20D7EE455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605DDB92-07C8-EC48-B38C-EF70FE268ED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05DDB92-07C8-EC48-B38C-EF70FE268ED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8496" y="117422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61644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CA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045028"/>
            <a:ext cx="8534400" cy="354754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dirty="0" smtClean="0"/>
              <a:t>Click to edit Master text styles</a:t>
            </a:r>
          </a:p>
          <a:p>
            <a:pPr lvl="1" eaLnBrk="1" latinLnBrk="0" hangingPunct="1"/>
            <a:r>
              <a:rPr kumimoji="0" lang="en-CA" dirty="0" smtClean="0"/>
              <a:t>Second level</a:t>
            </a:r>
          </a:p>
          <a:p>
            <a:pPr lvl="2" eaLnBrk="1" latinLnBrk="0" hangingPunct="1"/>
            <a:r>
              <a:rPr kumimoji="0" lang="en-CA" dirty="0" smtClean="0"/>
              <a:t>Third level</a:t>
            </a:r>
          </a:p>
          <a:p>
            <a:pPr lvl="3" eaLnBrk="1" latinLnBrk="0" hangingPunct="1"/>
            <a:r>
              <a:rPr kumimoji="0" lang="en-CA" dirty="0" smtClean="0"/>
              <a:t>Fourth level</a:t>
            </a:r>
          </a:p>
          <a:p>
            <a:pPr lvl="4" eaLnBrk="1" latinLnBrk="0" hangingPunct="1"/>
            <a:r>
              <a:rPr kumimoji="0" lang="en-CA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2400" cap="smal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Wednesday May 6</a:t>
            </a:r>
            <a:r>
              <a:rPr lang="en-US" sz="2400" cap="small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sz="2400" cap="smal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2015</a:t>
            </a:r>
          </a:p>
          <a:p>
            <a:endParaRPr lang="en-US" sz="2400" cap="sm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400" cap="smal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Leslie Robertson, </a:t>
            </a:r>
          </a:p>
          <a:p>
            <a:r>
              <a:rPr lang="en-US" sz="2400" cap="smal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APUO Grievance Officer</a:t>
            </a:r>
          </a:p>
          <a:p>
            <a:r>
              <a:rPr lang="en-US" sz="2400" cap="small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apuogo@uottawa.ca</a:t>
            </a:r>
            <a:endParaRPr lang="en-US" sz="2400" cap="smal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400" cap="small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www.apuo.ca</a:t>
            </a:r>
            <a:endParaRPr lang="en-US" sz="2400" cap="smal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400" cap="smal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(613) 230-3659</a:t>
            </a:r>
          </a:p>
          <a:p>
            <a:endParaRPr lang="en-US" sz="2400" cap="sm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400" cap="smal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767" y="255334"/>
            <a:ext cx="7186646" cy="124847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Tenure and Promotion Workshop </a:t>
            </a:r>
            <a:br>
              <a:rPr lang="en-US" sz="4000" dirty="0" smtClean="0"/>
            </a:br>
            <a:r>
              <a:rPr lang="en-US" sz="4000" dirty="0" smtClean="0"/>
              <a:t>for APUO Members</a:t>
            </a:r>
            <a:br>
              <a:rPr lang="en-US" sz="40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17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0"/>
            <a:ext cx="7313613" cy="822722"/>
          </a:xfrm>
        </p:spPr>
        <p:txBody>
          <a:bodyPr>
            <a:noAutofit/>
          </a:bodyPr>
          <a:lstStyle/>
          <a:p>
            <a:r>
              <a:rPr lang="en-US" sz="2600" dirty="0" smtClean="0"/>
              <a:t>Evaluation of Teaching (article 24)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7769" y="1290837"/>
            <a:ext cx="7848357" cy="35647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Dean initiates the Direct Peer Review of Teaching (DPRT) process if teaching may be unsatisfactory due </a:t>
            </a:r>
            <a:r>
              <a:rPr lang="en-US" dirty="0" smtClean="0"/>
              <a:t>to: </a:t>
            </a:r>
            <a:endParaRPr lang="en-US" dirty="0"/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Pattern of weak A-</a:t>
            </a:r>
            <a:r>
              <a:rPr lang="en-US" sz="2400" dirty="0" smtClean="0">
                <a:solidFill>
                  <a:schemeClr val="tx1"/>
                </a:solidFill>
              </a:rPr>
              <a:t>reports;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“other preliminary indications of unsatisfactory teaching</a:t>
            </a:r>
            <a:r>
              <a:rPr lang="en-US" sz="2400" dirty="0" smtClean="0">
                <a:solidFill>
                  <a:schemeClr val="tx1"/>
                </a:solidFill>
              </a:rPr>
              <a:t>”;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Or opposite for belief of outstanding </a:t>
            </a:r>
            <a:r>
              <a:rPr lang="en-US" sz="2400" dirty="0" smtClean="0">
                <a:solidFill>
                  <a:schemeClr val="tx1"/>
                </a:solidFill>
              </a:rPr>
              <a:t>teaching;</a:t>
            </a:r>
          </a:p>
          <a:p>
            <a:r>
              <a:rPr lang="en-US" dirty="0" smtClean="0"/>
              <a:t>Member chooses 1 name from list of Teaching Evaluators (TEs) and FTPC chooses 2;</a:t>
            </a:r>
          </a:p>
          <a:p>
            <a:r>
              <a:rPr lang="en-US" dirty="0" smtClean="0"/>
              <a:t>TEs write anonymous report to Dean.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7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71709"/>
            <a:ext cx="7313613" cy="761054"/>
          </a:xfrm>
        </p:spPr>
        <p:txBody>
          <a:bodyPr>
            <a:noAutofit/>
          </a:bodyPr>
          <a:lstStyle/>
          <a:p>
            <a:r>
              <a:rPr lang="en-US" sz="2600" dirty="0" smtClean="0"/>
              <a:t>Evaluation of Teaching (article 24)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8001" y="1301353"/>
            <a:ext cx="7720014" cy="36040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Dean and FTPC </a:t>
            </a:r>
            <a:r>
              <a:rPr lang="en-US" dirty="0" smtClean="0"/>
              <a:t>make a determination about teaching relying on: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eport </a:t>
            </a:r>
            <a:r>
              <a:rPr lang="en-US" sz="2400" dirty="0">
                <a:solidFill>
                  <a:schemeClr val="tx1"/>
                </a:solidFill>
              </a:rPr>
              <a:t>from </a:t>
            </a:r>
            <a:r>
              <a:rPr lang="en-US" sz="2400" dirty="0" smtClean="0">
                <a:solidFill>
                  <a:schemeClr val="tx1"/>
                </a:solidFill>
              </a:rPr>
              <a:t>DTPC;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eports </a:t>
            </a:r>
            <a:r>
              <a:rPr lang="en-US" sz="2400" dirty="0">
                <a:solidFill>
                  <a:schemeClr val="tx1"/>
                </a:solidFill>
              </a:rPr>
              <a:t>from </a:t>
            </a:r>
            <a:r>
              <a:rPr lang="en-US" sz="2400" dirty="0" smtClean="0">
                <a:solidFill>
                  <a:schemeClr val="tx1"/>
                </a:solidFill>
              </a:rPr>
              <a:t>TEs;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A-reports;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nd </a:t>
            </a:r>
            <a:r>
              <a:rPr lang="en-US" sz="2400" dirty="0">
                <a:solidFill>
                  <a:schemeClr val="tx1"/>
                </a:solidFill>
              </a:rPr>
              <a:t>any info added by member </a:t>
            </a:r>
            <a:r>
              <a:rPr lang="en-US" sz="2400" dirty="0" smtClean="0">
                <a:solidFill>
                  <a:schemeClr val="tx1"/>
                </a:solidFill>
              </a:rPr>
              <a:t>about his/her teaching;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dirty="0"/>
              <a:t>If no DPRT is done teaching </a:t>
            </a:r>
            <a:r>
              <a:rPr lang="en-US" dirty="0" smtClean="0"/>
              <a:t>must be deemed satisfactory.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78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401" y="-12066"/>
            <a:ext cx="7422613" cy="836823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Évaluateurs</a:t>
            </a:r>
            <a:r>
              <a:rPr lang="en-US" sz="2800" dirty="0" smtClean="0"/>
              <a:t> </a:t>
            </a:r>
            <a:r>
              <a:rPr lang="en-US" sz="2800" dirty="0" err="1" smtClean="0"/>
              <a:t>externes</a:t>
            </a:r>
            <a:r>
              <a:rPr lang="en-US" sz="2800" dirty="0" smtClean="0"/>
              <a:t> (article 23.3.2)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0013" y="1214252"/>
            <a:ext cx="7922574" cy="3610679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Promotion au rang de </a:t>
            </a:r>
            <a:r>
              <a:rPr lang="fr-FR" dirty="0" smtClean="0"/>
              <a:t>professeure agrégée: </a:t>
            </a:r>
            <a:r>
              <a:rPr lang="fr-FR" dirty="0"/>
              <a:t>3 évaluateurs externes;</a:t>
            </a:r>
          </a:p>
          <a:p>
            <a:r>
              <a:rPr lang="fr-FR" dirty="0"/>
              <a:t>Promotion au rang de </a:t>
            </a:r>
            <a:r>
              <a:rPr lang="fr-FR" dirty="0" smtClean="0"/>
              <a:t>professeure </a:t>
            </a:r>
            <a:r>
              <a:rPr lang="fr-FR" dirty="0"/>
              <a:t>titulaire: 4 évaluateurs externes; </a:t>
            </a:r>
          </a:p>
          <a:p>
            <a:r>
              <a:rPr lang="fr-FR" dirty="0"/>
              <a:t>Doivent être: 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Externes à l’Université d’Ottawa;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D’un rang égal à celui du membre devant être évalué;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Aptes à faire une </a:t>
            </a:r>
            <a:r>
              <a:rPr lang="fr-FR" sz="2400" dirty="0" err="1">
                <a:solidFill>
                  <a:schemeClr val="tx1"/>
                </a:solidFill>
              </a:rPr>
              <a:t>évaluation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équitable</a:t>
            </a:r>
            <a:r>
              <a:rPr lang="fr-FR" sz="2400" dirty="0">
                <a:solidFill>
                  <a:schemeClr val="tx1"/>
                </a:solidFill>
              </a:rPr>
              <a:t> et valable d'une partie ou de la totalité des </a:t>
            </a:r>
            <a:r>
              <a:rPr lang="fr-FR" sz="2400" dirty="0" err="1">
                <a:solidFill>
                  <a:schemeClr val="tx1"/>
                </a:solidFill>
              </a:rPr>
              <a:t>activités</a:t>
            </a:r>
            <a:r>
              <a:rPr lang="fr-FR" sz="2400" dirty="0">
                <a:solidFill>
                  <a:schemeClr val="tx1"/>
                </a:solidFill>
              </a:rPr>
              <a:t> savantes du membre.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4938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-67204"/>
            <a:ext cx="7313613" cy="784288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100" dirty="0" err="1"/>
              <a:t>Évaluateurs</a:t>
            </a:r>
            <a:r>
              <a:rPr lang="en-US" sz="3100" dirty="0"/>
              <a:t> </a:t>
            </a:r>
            <a:r>
              <a:rPr lang="en-US" sz="3100" dirty="0" err="1"/>
              <a:t>externes</a:t>
            </a:r>
            <a:r>
              <a:rPr lang="en-US" sz="3100" dirty="0"/>
              <a:t> (article 23.3.2)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2385" y="1076331"/>
            <a:ext cx="8294077" cy="3822829"/>
          </a:xfrm>
        </p:spPr>
        <p:txBody>
          <a:bodyPr>
            <a:normAutofit fontScale="85000" lnSpcReduction="10000"/>
          </a:bodyPr>
          <a:lstStyle/>
          <a:p>
            <a:r>
              <a:rPr lang="fr-FR" dirty="0">
                <a:solidFill>
                  <a:srgbClr val="000000"/>
                </a:solidFill>
              </a:rPr>
              <a:t>Membre et CPED soumettent chacun une liste avec un minimum de 3 évaluateurs externes au CPEF qui doit choisir au moins 1 nom sur chaque liste;</a:t>
            </a:r>
          </a:p>
          <a:p>
            <a:r>
              <a:rPr lang="fr-FR" dirty="0">
                <a:solidFill>
                  <a:srgbClr val="000000"/>
                </a:solidFill>
              </a:rPr>
              <a:t>Membre peut également soumettre au CPEF:</a:t>
            </a:r>
          </a:p>
          <a:p>
            <a:pPr lvl="1"/>
            <a:r>
              <a:rPr lang="fr-FR" sz="2000" dirty="0">
                <a:solidFill>
                  <a:srgbClr val="000000"/>
                </a:solidFill>
              </a:rPr>
              <a:t>Une liste des personnes qui, selon lui, peuvent avoir des </a:t>
            </a:r>
            <a:r>
              <a:rPr lang="fr-FR" sz="2000" dirty="0" err="1">
                <a:solidFill>
                  <a:srgbClr val="000000"/>
                </a:solidFill>
              </a:rPr>
              <a:t>préjugés</a:t>
            </a:r>
            <a:r>
              <a:rPr lang="fr-FR" sz="2000" dirty="0">
                <a:solidFill>
                  <a:srgbClr val="000000"/>
                </a:solidFill>
              </a:rPr>
              <a:t> </a:t>
            </a:r>
            <a:r>
              <a:rPr lang="fr-FR" sz="2000" dirty="0" err="1">
                <a:solidFill>
                  <a:srgbClr val="000000"/>
                </a:solidFill>
              </a:rPr>
              <a:t>défavorables</a:t>
            </a:r>
            <a:r>
              <a:rPr lang="fr-FR" sz="2000" dirty="0">
                <a:solidFill>
                  <a:srgbClr val="000000"/>
                </a:solidFill>
              </a:rPr>
              <a:t> à son </a:t>
            </a:r>
            <a:r>
              <a:rPr lang="fr-FR" sz="2000" dirty="0" err="1">
                <a:solidFill>
                  <a:srgbClr val="000000"/>
                </a:solidFill>
              </a:rPr>
              <a:t>égard</a:t>
            </a:r>
            <a:r>
              <a:rPr lang="fr-FR" sz="2000" dirty="0">
                <a:solidFill>
                  <a:srgbClr val="000000"/>
                </a:solidFill>
              </a:rPr>
              <a:t> ou qui autrement peuvent ne pas </a:t>
            </a:r>
            <a:r>
              <a:rPr lang="fr-FR" sz="2000" dirty="0" err="1">
                <a:solidFill>
                  <a:srgbClr val="000000"/>
                </a:solidFill>
              </a:rPr>
              <a:t>être</a:t>
            </a:r>
            <a:r>
              <a:rPr lang="fr-FR" sz="2000" dirty="0">
                <a:solidFill>
                  <a:srgbClr val="000000"/>
                </a:solidFill>
              </a:rPr>
              <a:t> </a:t>
            </a:r>
            <a:r>
              <a:rPr lang="fr-FR" sz="2000" dirty="0" err="1">
                <a:solidFill>
                  <a:srgbClr val="000000"/>
                </a:solidFill>
              </a:rPr>
              <a:t>qualifiées</a:t>
            </a:r>
            <a:r>
              <a:rPr lang="fr-FR" sz="2000" dirty="0">
                <a:solidFill>
                  <a:srgbClr val="000000"/>
                </a:solidFill>
              </a:rPr>
              <a:t> pour </a:t>
            </a:r>
            <a:r>
              <a:rPr lang="fr-FR" sz="2000" dirty="0" err="1">
                <a:solidFill>
                  <a:srgbClr val="000000"/>
                </a:solidFill>
              </a:rPr>
              <a:t>évaluer</a:t>
            </a:r>
            <a:r>
              <a:rPr lang="fr-FR" sz="2000" dirty="0">
                <a:solidFill>
                  <a:srgbClr val="000000"/>
                </a:solidFill>
              </a:rPr>
              <a:t> ses </a:t>
            </a:r>
            <a:r>
              <a:rPr lang="fr-FR" sz="2000" dirty="0" err="1">
                <a:solidFill>
                  <a:srgbClr val="000000"/>
                </a:solidFill>
              </a:rPr>
              <a:t>activités</a:t>
            </a:r>
            <a:r>
              <a:rPr lang="fr-FR" sz="2000" dirty="0">
                <a:solidFill>
                  <a:srgbClr val="000000"/>
                </a:solidFill>
              </a:rPr>
              <a:t> savantes ; </a:t>
            </a:r>
          </a:p>
          <a:p>
            <a:pPr lvl="1"/>
            <a:r>
              <a:rPr lang="fr-FR" sz="2000" dirty="0">
                <a:solidFill>
                  <a:srgbClr val="000000"/>
                </a:solidFill>
              </a:rPr>
              <a:t>Une description des domaines d'expertise </a:t>
            </a:r>
            <a:r>
              <a:rPr lang="fr-FR" sz="2000" dirty="0" err="1">
                <a:solidFill>
                  <a:srgbClr val="000000"/>
                </a:solidFill>
              </a:rPr>
              <a:t>appropriés</a:t>
            </a:r>
            <a:r>
              <a:rPr lang="fr-FR" sz="2000" dirty="0">
                <a:solidFill>
                  <a:srgbClr val="000000"/>
                </a:solidFill>
              </a:rPr>
              <a:t> à des personnes choisies pour </a:t>
            </a:r>
            <a:r>
              <a:rPr lang="fr-FR" sz="2000" dirty="0" err="1">
                <a:solidFill>
                  <a:srgbClr val="000000"/>
                </a:solidFill>
              </a:rPr>
              <a:t>évaluer</a:t>
            </a:r>
            <a:r>
              <a:rPr lang="fr-FR" sz="2000" dirty="0">
                <a:solidFill>
                  <a:srgbClr val="000000"/>
                </a:solidFill>
              </a:rPr>
              <a:t> ses </a:t>
            </a:r>
            <a:r>
              <a:rPr lang="fr-FR" sz="2000" dirty="0" err="1">
                <a:solidFill>
                  <a:srgbClr val="000000"/>
                </a:solidFill>
              </a:rPr>
              <a:t>activités</a:t>
            </a:r>
            <a:r>
              <a:rPr lang="fr-FR" sz="2000" dirty="0">
                <a:solidFill>
                  <a:srgbClr val="000000"/>
                </a:solidFill>
              </a:rPr>
              <a:t> savantes ; </a:t>
            </a:r>
          </a:p>
          <a:p>
            <a:pPr lvl="1"/>
            <a:r>
              <a:rPr lang="fr-FR" sz="2000" dirty="0">
                <a:solidFill>
                  <a:srgbClr val="000000"/>
                </a:solidFill>
              </a:rPr>
              <a:t>Une description des domaines d'expertise qui ne sont pas </a:t>
            </a:r>
            <a:r>
              <a:rPr lang="fr-FR" sz="2000" dirty="0" err="1">
                <a:solidFill>
                  <a:srgbClr val="000000"/>
                </a:solidFill>
              </a:rPr>
              <a:t>appropriés</a:t>
            </a:r>
            <a:r>
              <a:rPr lang="fr-FR" sz="2000" dirty="0">
                <a:solidFill>
                  <a:srgbClr val="000000"/>
                </a:solidFill>
              </a:rPr>
              <a:t> aux personnes choisies pour </a:t>
            </a:r>
            <a:r>
              <a:rPr lang="fr-FR" sz="2000" dirty="0" err="1">
                <a:solidFill>
                  <a:srgbClr val="000000"/>
                </a:solidFill>
              </a:rPr>
              <a:t>évaluer</a:t>
            </a:r>
            <a:r>
              <a:rPr lang="fr-FR" sz="2000" dirty="0">
                <a:solidFill>
                  <a:srgbClr val="000000"/>
                </a:solidFill>
              </a:rPr>
              <a:t> ses </a:t>
            </a:r>
            <a:r>
              <a:rPr lang="fr-FR" sz="2000" dirty="0" err="1">
                <a:solidFill>
                  <a:srgbClr val="000000"/>
                </a:solidFill>
              </a:rPr>
              <a:t>activités</a:t>
            </a:r>
            <a:r>
              <a:rPr lang="fr-FR" sz="2000" dirty="0">
                <a:solidFill>
                  <a:srgbClr val="000000"/>
                </a:solidFill>
              </a:rPr>
              <a:t> savantes. </a:t>
            </a:r>
          </a:p>
          <a:p>
            <a:r>
              <a:rPr lang="fr-FR" dirty="0">
                <a:solidFill>
                  <a:srgbClr val="000000"/>
                </a:solidFill>
              </a:rPr>
              <a:t> Identité des évaluateurs externes choisis est confidentielle.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38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77428"/>
            <a:ext cx="7712673" cy="784288"/>
          </a:xfrm>
        </p:spPr>
        <p:txBody>
          <a:bodyPr>
            <a:noAutofit/>
          </a:bodyPr>
          <a:lstStyle/>
          <a:p>
            <a:r>
              <a:rPr lang="en-US" sz="2800" dirty="0" smtClean="0"/>
              <a:t>NOT criteria for Tenure/Promotion </a:t>
            </a:r>
            <a:br>
              <a:rPr lang="en-US" sz="2800" dirty="0" smtClean="0"/>
            </a:br>
            <a:r>
              <a:rPr lang="en-US" sz="2800" dirty="0" smtClean="0"/>
              <a:t>as per the Collective Agreement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5693" y="1429142"/>
            <a:ext cx="7622322" cy="339198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not required to have external funding;</a:t>
            </a:r>
          </a:p>
          <a:p>
            <a:r>
              <a:rPr lang="en-US" dirty="0"/>
              <a:t>N</a:t>
            </a:r>
            <a:r>
              <a:rPr lang="en-US" dirty="0" smtClean="0"/>
              <a:t>o minimum amount of publications or specific journals is specified;</a:t>
            </a:r>
          </a:p>
          <a:p>
            <a:r>
              <a:rPr lang="en-US" dirty="0" smtClean="0"/>
              <a:t>No specific requirement for graduate supervisions;</a:t>
            </a:r>
          </a:p>
          <a:p>
            <a:r>
              <a:rPr lang="en-US" dirty="0" smtClean="0"/>
              <a:t>No mention of funding or graduate supervision at the time of application;</a:t>
            </a:r>
          </a:p>
          <a:p>
            <a:r>
              <a:rPr lang="en-US" dirty="0" smtClean="0"/>
              <a:t>No requirement for being invited to national or international conferences.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361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57066"/>
            <a:ext cx="8534400" cy="616444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Éléments</a:t>
            </a:r>
            <a:r>
              <a:rPr lang="en-US" sz="2800" dirty="0" smtClean="0"/>
              <a:t> </a:t>
            </a:r>
            <a:r>
              <a:rPr lang="en-US" sz="2800" dirty="0" err="1" smtClean="0"/>
              <a:t>à</a:t>
            </a:r>
            <a:r>
              <a:rPr lang="en-US" sz="2800" dirty="0" smtClean="0"/>
              <a:t> </a:t>
            </a:r>
            <a:r>
              <a:rPr lang="en-US" sz="2800" dirty="0" err="1" smtClean="0"/>
              <a:t>inclure</a:t>
            </a:r>
            <a:r>
              <a:rPr lang="en-US" sz="2800" dirty="0" smtClean="0"/>
              <a:t> </a:t>
            </a:r>
            <a:r>
              <a:rPr lang="en-US" sz="2800" dirty="0" err="1" smtClean="0"/>
              <a:t>dans</a:t>
            </a:r>
            <a:r>
              <a:rPr lang="en-US" sz="2800" dirty="0" smtClean="0"/>
              <a:t> </a:t>
            </a:r>
            <a:r>
              <a:rPr lang="en-US" sz="2800" dirty="0" err="1" smtClean="0"/>
              <a:t>une</a:t>
            </a:r>
            <a:r>
              <a:rPr lang="en-US" sz="2800" dirty="0" smtClean="0"/>
              <a:t> </a:t>
            </a:r>
            <a:r>
              <a:rPr lang="en-US" sz="2800" dirty="0" err="1" smtClean="0"/>
              <a:t>demande</a:t>
            </a:r>
            <a:r>
              <a:rPr lang="en-US" sz="2800" dirty="0" smtClean="0"/>
              <a:t> de promotion</a:t>
            </a:r>
            <a:br>
              <a:rPr lang="en-US" sz="2800" dirty="0" smtClean="0"/>
            </a:br>
            <a:r>
              <a:rPr lang="en-US" sz="2800" dirty="0" smtClean="0"/>
              <a:t>(article 25.4)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231" y="1200150"/>
            <a:ext cx="7729783" cy="3676650"/>
          </a:xfrm>
        </p:spPr>
        <p:txBody>
          <a:bodyPr>
            <a:normAutofit lnSpcReduction="10000"/>
          </a:bodyPr>
          <a:lstStyle/>
          <a:p>
            <a:r>
              <a:rPr lang="fr-FR" sz="2100" dirty="0"/>
              <a:t>CV à jour (format COES):</a:t>
            </a:r>
          </a:p>
          <a:p>
            <a:pPr lvl="1"/>
            <a:r>
              <a:rPr lang="fr-FR" sz="2100" dirty="0">
                <a:solidFill>
                  <a:schemeClr val="tx1"/>
                </a:solidFill>
              </a:rPr>
              <a:t>Publications, conférences et subventions (contrats, etc.);</a:t>
            </a:r>
          </a:p>
          <a:p>
            <a:pPr lvl="1"/>
            <a:r>
              <a:rPr lang="fr-FR" sz="2100" dirty="0">
                <a:solidFill>
                  <a:schemeClr val="tx1"/>
                </a:solidFill>
              </a:rPr>
              <a:t>Manuscrits soumis pour publication (indiquer le stade du processus) et les demandes de subventions;</a:t>
            </a:r>
          </a:p>
          <a:p>
            <a:r>
              <a:rPr lang="fr-FR" sz="2100" dirty="0"/>
              <a:t>Activités de service à la communauté universitaire, incluant la présence médiatique;</a:t>
            </a:r>
          </a:p>
          <a:p>
            <a:r>
              <a:rPr lang="fr-FR" sz="2100" dirty="0"/>
              <a:t>Une liste d’au moins 3 évaluateurs externes potentiels (+ éventuellement liste d’évaluateurs préjudiciables);</a:t>
            </a:r>
          </a:p>
          <a:p>
            <a:r>
              <a:rPr lang="fr-FR" sz="2100" dirty="0"/>
              <a:t>Tout autre élément jugé pertinent par le membre, comme par exemple une lettre d’accompagnement pour les évaluateurs externes.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92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8219"/>
            <a:ext cx="8534400" cy="616444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to include in your Application</a:t>
            </a:r>
            <a:br>
              <a:rPr lang="en-US" sz="2800" dirty="0" smtClean="0"/>
            </a:br>
            <a:r>
              <a:rPr lang="en-US" sz="2800" dirty="0" smtClean="0"/>
              <a:t>(article 23.3.1)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3385" y="1117783"/>
            <a:ext cx="7856726" cy="351977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May submit any of the following to indicate results of scholarly activity: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Articles, books, contributions to books, presentations at conferences, portions of work in progress, reports, original works/ forms of expression;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In final published form, preprints of material to be published, preliminary or final drafts;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Material accepted for publication shall be considered equivalent to actually published material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Works produced with others (specify contribution in writing);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Descriptions of work or any documentation of work.</a:t>
            </a:r>
          </a:p>
        </p:txBody>
      </p:sp>
    </p:spTree>
    <p:extLst>
      <p:ext uri="{BB962C8B-B14F-4D97-AF65-F5344CB8AC3E}">
        <p14:creationId xmlns:p14="http://schemas.microsoft.com/office/powerpoint/2010/main" val="2754493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0"/>
            <a:ext cx="7313613" cy="795905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Procédures</a:t>
            </a:r>
            <a:r>
              <a:rPr lang="en-US" sz="2800" dirty="0"/>
              <a:t> </a:t>
            </a:r>
            <a:r>
              <a:rPr lang="en-US" sz="2800" dirty="0" smtClean="0"/>
              <a:t>(article 25.4)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7077" y="1301353"/>
            <a:ext cx="7971577" cy="3543005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Demande soumise entre le 1</a:t>
            </a:r>
            <a:r>
              <a:rPr lang="fr-FR" baseline="30000" dirty="0"/>
              <a:t>er</a:t>
            </a:r>
            <a:r>
              <a:rPr lang="fr-FR" dirty="0"/>
              <a:t> juillet et le 1</a:t>
            </a:r>
            <a:r>
              <a:rPr lang="fr-FR" baseline="30000" dirty="0"/>
              <a:t>er</a:t>
            </a:r>
            <a:r>
              <a:rPr lang="fr-FR" dirty="0"/>
              <a:t> septembre;</a:t>
            </a:r>
          </a:p>
          <a:p>
            <a:r>
              <a:rPr lang="fr-FR" dirty="0"/>
              <a:t>CPED, directeur et CPEF soumettent leur recommandation respective au doyen;</a:t>
            </a:r>
          </a:p>
          <a:p>
            <a:r>
              <a:rPr lang="fr-FR" dirty="0"/>
              <a:t>Doyen fait à son tour une recommandation au Comité mixte; </a:t>
            </a:r>
          </a:p>
          <a:p>
            <a:r>
              <a:rPr lang="fr-FR" dirty="0"/>
              <a:t>Décision du Comité mixte doit être communiquée au membre au plus tard le 1</a:t>
            </a:r>
            <a:r>
              <a:rPr lang="fr-FR" baseline="30000" dirty="0"/>
              <a:t>er</a:t>
            </a:r>
            <a:r>
              <a:rPr lang="fr-FR" dirty="0"/>
              <a:t> avril, à savoir: 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Promotion/permanence octroyée; 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Promotion/permanence refusée;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Promotion/permanence différée (avec motifs et conditions à remplir pour décision finale).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542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5437"/>
            <a:ext cx="8229600" cy="9704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In case of a negative recommendation</a:t>
            </a:r>
            <a:br>
              <a:rPr lang="en-US" sz="3100" dirty="0" smtClean="0"/>
            </a:br>
            <a:r>
              <a:rPr lang="en-US" sz="3100" dirty="0" smtClean="0"/>
              <a:t>and/or decision (article 13)</a:t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028" y="1422135"/>
            <a:ext cx="6772312" cy="3501672"/>
          </a:xfrm>
          <a:blipFill rotWithShape="1">
            <a:blip r:embed="rId2">
              <a:alphaModFix amt="33000"/>
            </a:blip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dirty="0" smtClean="0"/>
              <a:t>Contact the APUO to talk to a grievance officer;</a:t>
            </a:r>
          </a:p>
          <a:p>
            <a:r>
              <a:rPr lang="en-US" dirty="0"/>
              <a:t>F</a:t>
            </a:r>
            <a:r>
              <a:rPr lang="en-US" dirty="0" smtClean="0"/>
              <a:t>ile a letter of disagreement after a negative recommendation (DTPC, Chair, FTPC and/or Dean) to Joint Committee;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Wingdings"/>
              <a:cs typeface="Wingdings"/>
              <a:sym typeface="Wingdings"/>
            </a:endParaRPr>
          </a:p>
          <a:p>
            <a:r>
              <a:rPr lang="en-US" dirty="0" smtClean="0">
                <a:ea typeface="Wingdings"/>
                <a:cs typeface="Wingdings"/>
                <a:sym typeface="Wingdings"/>
              </a:rPr>
              <a:t>File a Grievance after a negative decision </a:t>
            </a:r>
            <a:r>
              <a:rPr lang="en-US" dirty="0" smtClean="0">
                <a:solidFill>
                  <a:schemeClr val="tx1"/>
                </a:solidFill>
                <a:ea typeface="Wingdings"/>
                <a:cs typeface="Wingdings"/>
                <a:sym typeface="Wingdings"/>
              </a:rPr>
              <a:t>or deferral by Joint Committee.</a:t>
            </a:r>
          </a:p>
        </p:txBody>
      </p:sp>
    </p:spTree>
    <p:extLst>
      <p:ext uri="{BB962C8B-B14F-4D97-AF65-F5344CB8AC3E}">
        <p14:creationId xmlns:p14="http://schemas.microsoft.com/office/powerpoint/2010/main" val="27920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55644"/>
            <a:ext cx="7313613" cy="737819"/>
          </a:xfrm>
        </p:spPr>
        <p:txBody>
          <a:bodyPr>
            <a:normAutofit/>
          </a:bodyPr>
          <a:lstStyle/>
          <a:p>
            <a:r>
              <a:rPr lang="en-US" sz="3100" dirty="0" smtClean="0"/>
              <a:t>Grievance Process (article 13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27939"/>
            <a:ext cx="7480346" cy="334216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10  working days or less after negative recommendation (DTPC, Chair, FTPC and/or Dean)       	  File a letter of disagreement            Pre-grievance Step 1 meeting;</a:t>
            </a:r>
          </a:p>
          <a:p>
            <a:r>
              <a:rPr lang="en-US" sz="2400" dirty="0" smtClean="0"/>
              <a:t>15 working days or less after negative Joint Committee Decision            File a grievance </a:t>
            </a:r>
            <a:r>
              <a:rPr lang="en-US" sz="2400" dirty="0" smtClean="0">
                <a:ea typeface="Wingdings"/>
                <a:cs typeface="Wingdings"/>
                <a:sym typeface="Wingdings"/>
              </a:rPr>
              <a:t>          Step 1 meeting;</a:t>
            </a:r>
          </a:p>
          <a:p>
            <a:r>
              <a:rPr lang="en-US" sz="2400" dirty="0" smtClean="0">
                <a:ea typeface="Wingdings"/>
                <a:cs typeface="Wingdings"/>
                <a:sym typeface="Wingdings"/>
              </a:rPr>
              <a:t>If no resolution after Step 1 meeting, the grievance can be referred to arbitration by the APUO or the individual </a:t>
            </a:r>
            <a:r>
              <a:rPr lang="en-US" sz="2400" dirty="0" err="1" smtClean="0">
                <a:ea typeface="Wingdings"/>
                <a:cs typeface="Wingdings"/>
                <a:sym typeface="Wingdings"/>
              </a:rPr>
              <a:t>grievor</a:t>
            </a:r>
            <a:r>
              <a:rPr lang="en-US" sz="2400" dirty="0" smtClean="0">
                <a:ea typeface="Wingdings"/>
                <a:cs typeface="Wingdings"/>
                <a:sym typeface="Wingdings"/>
              </a:rPr>
              <a:t> (private grievance);</a:t>
            </a:r>
          </a:p>
          <a:p>
            <a:r>
              <a:rPr lang="en-US" sz="2400" dirty="0" smtClean="0">
                <a:ea typeface="Wingdings"/>
                <a:cs typeface="Wingdings"/>
                <a:sym typeface="Wingdings"/>
              </a:rPr>
              <a:t>Arbitrator makes final </a:t>
            </a:r>
            <a:r>
              <a:rPr lang="en-US" sz="2400" dirty="0">
                <a:ea typeface="Wingdings"/>
                <a:cs typeface="Wingdings"/>
                <a:sym typeface="Wingdings"/>
              </a:rPr>
              <a:t>(</a:t>
            </a:r>
            <a:r>
              <a:rPr lang="en-US" sz="2400" dirty="0" smtClean="0">
                <a:ea typeface="Wingdings"/>
                <a:cs typeface="Wingdings"/>
                <a:sym typeface="Wingdings"/>
              </a:rPr>
              <a:t>no appeal) and binding (cannot be ignored or reversed) decision.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lèche vers la droite 3"/>
          <p:cNvSpPr/>
          <p:nvPr/>
        </p:nvSpPr>
        <p:spPr>
          <a:xfrm>
            <a:off x="3360048" y="2092400"/>
            <a:ext cx="533316" cy="1096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a droite 4"/>
          <p:cNvSpPr/>
          <p:nvPr/>
        </p:nvSpPr>
        <p:spPr>
          <a:xfrm>
            <a:off x="5185958" y="2771656"/>
            <a:ext cx="533316" cy="1096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a droite 5"/>
          <p:cNvSpPr/>
          <p:nvPr/>
        </p:nvSpPr>
        <p:spPr>
          <a:xfrm>
            <a:off x="5787659" y="1787408"/>
            <a:ext cx="533316" cy="1096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a droite 6"/>
          <p:cNvSpPr/>
          <p:nvPr/>
        </p:nvSpPr>
        <p:spPr>
          <a:xfrm>
            <a:off x="2519527" y="2767101"/>
            <a:ext cx="533316" cy="1096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38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1" y="51793"/>
            <a:ext cx="7313613" cy="827438"/>
          </a:xfrm>
        </p:spPr>
        <p:txBody>
          <a:bodyPr>
            <a:noAutofit/>
          </a:bodyPr>
          <a:lstStyle/>
          <a:p>
            <a:r>
              <a:rPr lang="fr-FR" sz="4000" dirty="0" smtClean="0"/>
              <a:t>Agenda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06600" y="1035218"/>
            <a:ext cx="8132211" cy="4251296"/>
          </a:xfrm>
        </p:spPr>
        <p:txBody>
          <a:bodyPr>
            <a:normAutofit/>
          </a:bodyPr>
          <a:lstStyle/>
          <a:p>
            <a:pPr>
              <a:spcBef>
                <a:spcPts val="1400"/>
              </a:spcBef>
            </a:pPr>
            <a:r>
              <a:rPr lang="en-CA" sz="1600" dirty="0" smtClean="0"/>
              <a:t>When to apply for tenure/promotion</a:t>
            </a:r>
          </a:p>
          <a:p>
            <a:pPr>
              <a:spcBef>
                <a:spcPts val="1400"/>
              </a:spcBef>
            </a:pPr>
            <a:r>
              <a:rPr lang="en-CA" sz="1600" dirty="0" smtClean="0"/>
              <a:t>Promotion to associate professor</a:t>
            </a:r>
          </a:p>
          <a:p>
            <a:pPr>
              <a:spcBef>
                <a:spcPts val="1400"/>
              </a:spcBef>
            </a:pPr>
            <a:r>
              <a:rPr lang="en-CA" sz="1600" dirty="0" smtClean="0"/>
              <a:t>Promotion to full professor</a:t>
            </a:r>
          </a:p>
          <a:p>
            <a:pPr>
              <a:spcBef>
                <a:spcPts val="1400"/>
              </a:spcBef>
            </a:pPr>
            <a:r>
              <a:rPr lang="en-CA" sz="1600" dirty="0" smtClean="0"/>
              <a:t>Evaluation of teaching</a:t>
            </a:r>
          </a:p>
          <a:p>
            <a:pPr>
              <a:spcBef>
                <a:spcPts val="1400"/>
              </a:spcBef>
            </a:pPr>
            <a:r>
              <a:rPr lang="en-CA" sz="1600" dirty="0" smtClean="0"/>
              <a:t>Outside evaluators</a:t>
            </a:r>
          </a:p>
          <a:p>
            <a:pPr>
              <a:spcBef>
                <a:spcPts val="1400"/>
              </a:spcBef>
            </a:pPr>
            <a:r>
              <a:rPr lang="en-CA" sz="1600" dirty="0" smtClean="0"/>
              <a:t>NOT criteria for tenure/promotion according to the collective agreement</a:t>
            </a:r>
          </a:p>
          <a:p>
            <a:pPr>
              <a:spcBef>
                <a:spcPts val="1400"/>
              </a:spcBef>
            </a:pPr>
            <a:r>
              <a:rPr lang="en-CA" sz="1600" dirty="0" smtClean="0"/>
              <a:t>What to include in your application</a:t>
            </a:r>
          </a:p>
          <a:p>
            <a:pPr>
              <a:spcBef>
                <a:spcPts val="1400"/>
              </a:spcBef>
            </a:pPr>
            <a:r>
              <a:rPr lang="en-CA" sz="1600" dirty="0" smtClean="0"/>
              <a:t>Procedures</a:t>
            </a:r>
          </a:p>
          <a:p>
            <a:pPr>
              <a:spcBef>
                <a:spcPts val="1400"/>
              </a:spcBef>
            </a:pPr>
            <a:r>
              <a:rPr lang="en-CA" sz="1600" dirty="0" smtClean="0"/>
              <a:t>In case of negative recommendation(s) and/or decision</a:t>
            </a:r>
          </a:p>
          <a:p>
            <a:pPr>
              <a:spcBef>
                <a:spcPts val="1400"/>
              </a:spcBef>
            </a:pPr>
            <a:r>
              <a:rPr lang="en-CA" sz="1600" dirty="0" smtClean="0"/>
              <a:t>Grievance Process</a:t>
            </a:r>
          </a:p>
          <a:p>
            <a:pPr>
              <a:spcBef>
                <a:spcPts val="1400"/>
              </a:spcBef>
            </a:pPr>
            <a:endParaRPr lang="en-CA" dirty="0" smtClean="0"/>
          </a:p>
          <a:p>
            <a:pPr>
              <a:spcBef>
                <a:spcPts val="1400"/>
              </a:spcBef>
            </a:pPr>
            <a:endParaRPr lang="en-CA" dirty="0" smtClean="0"/>
          </a:p>
          <a:p>
            <a:pPr>
              <a:spcBef>
                <a:spcPts val="1400"/>
              </a:spcBef>
            </a:pPr>
            <a:endParaRPr lang="en-CA" dirty="0" smtClean="0"/>
          </a:p>
          <a:p>
            <a:pPr>
              <a:spcBef>
                <a:spcPts val="1400"/>
              </a:spcBef>
            </a:pP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74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42117"/>
            <a:ext cx="7313613" cy="470624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 Pre- Grievance Process</a:t>
            </a:r>
            <a:endParaRPr lang="en-CA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17492359"/>
              </p:ext>
            </p:extLst>
          </p:nvPr>
        </p:nvGraphicFramePr>
        <p:xfrm>
          <a:off x="914401" y="871750"/>
          <a:ext cx="7453589" cy="3694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84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42117"/>
            <a:ext cx="7313613" cy="470624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Grievance Process </a:t>
            </a:r>
            <a:endParaRPr lang="en-CA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49742688"/>
              </p:ext>
            </p:extLst>
          </p:nvPr>
        </p:nvGraphicFramePr>
        <p:xfrm>
          <a:off x="1198333" y="790198"/>
          <a:ext cx="7029680" cy="4200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97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1" y="840871"/>
            <a:ext cx="7313613" cy="4150018"/>
          </a:xfrm>
        </p:spPr>
        <p:txBody>
          <a:bodyPr anchor="t">
            <a:normAutofit/>
          </a:bodyPr>
          <a:lstStyle/>
          <a:p>
            <a:pPr algn="ctr"/>
            <a:endParaRPr lang="en-US" sz="3200" dirty="0" smtClean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4000" dirty="0" smtClean="0"/>
              <a:t>Questions or comments ?</a:t>
            </a:r>
            <a:endParaRPr lang="en-US" sz="4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97693"/>
            <a:ext cx="7313613" cy="791307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Quand</a:t>
            </a:r>
            <a:r>
              <a:rPr lang="en-US" sz="2800" dirty="0" smtClean="0"/>
              <a:t> faire </a:t>
            </a:r>
            <a:r>
              <a:rPr lang="en-US" sz="2800" dirty="0" err="1" smtClean="0"/>
              <a:t>une</a:t>
            </a:r>
            <a:r>
              <a:rPr lang="en-US" sz="2800" dirty="0" smtClean="0"/>
              <a:t> </a:t>
            </a:r>
            <a:r>
              <a:rPr lang="en-US" sz="2800" dirty="0" err="1" smtClean="0"/>
              <a:t>demande</a:t>
            </a:r>
            <a:r>
              <a:rPr lang="en-US" sz="2800" dirty="0" smtClean="0"/>
              <a:t> de permanence</a:t>
            </a:r>
            <a:br>
              <a:rPr lang="en-US" sz="2800" dirty="0" smtClean="0"/>
            </a:br>
            <a:r>
              <a:rPr lang="en-US" sz="2800" dirty="0" smtClean="0"/>
              <a:t>(article 25.1.7)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60209"/>
            <a:ext cx="8503920" cy="342900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Permanence est automatique lors de la promotion au rang de </a:t>
            </a:r>
            <a:r>
              <a:rPr lang="fr-FR" dirty="0" smtClean="0"/>
              <a:t>professeure agrégée; </a:t>
            </a:r>
            <a:endParaRPr lang="fr-FR" dirty="0"/>
          </a:p>
          <a:p>
            <a:r>
              <a:rPr lang="fr-FR" dirty="0"/>
              <a:t>Dépôt d’une demande au plus tard la 6</a:t>
            </a:r>
            <a:r>
              <a:rPr lang="fr-FR" baseline="30000" dirty="0"/>
              <a:t>ième</a:t>
            </a:r>
            <a:r>
              <a:rPr lang="fr-FR" dirty="0"/>
              <a:t> année en tant que </a:t>
            </a:r>
            <a:r>
              <a:rPr lang="fr-FR" dirty="0" smtClean="0"/>
              <a:t>professeure adjointe;</a:t>
            </a:r>
            <a:endParaRPr lang="fr-FR" dirty="0"/>
          </a:p>
          <a:p>
            <a:r>
              <a:rPr lang="fr-FR" dirty="0"/>
              <a:t>Dépôt d’une demande possible lors de la 2</a:t>
            </a:r>
            <a:r>
              <a:rPr lang="fr-FR" baseline="30000" dirty="0"/>
              <a:t>ième</a:t>
            </a:r>
            <a:r>
              <a:rPr lang="fr-FR" dirty="0"/>
              <a:t> année avec un minimum de 4 années reconnues d’expérience régulière de niveau universitaire (AENU</a:t>
            </a:r>
            <a:r>
              <a:rPr lang="fr-FR" dirty="0" smtClean="0"/>
              <a:t>) (RULE); </a:t>
            </a:r>
            <a:endParaRPr lang="fr-FR" dirty="0"/>
          </a:p>
          <a:p>
            <a:r>
              <a:rPr lang="fr-FR" dirty="0"/>
              <a:t>Demande déposée le 1</a:t>
            </a:r>
            <a:r>
              <a:rPr lang="fr-FR" baseline="30000" dirty="0"/>
              <a:t>er</a:t>
            </a:r>
            <a:r>
              <a:rPr lang="fr-FR" dirty="0"/>
              <a:t> septembre (réponse due le 1</a:t>
            </a:r>
            <a:r>
              <a:rPr lang="fr-FR" baseline="30000" dirty="0"/>
              <a:t>er</a:t>
            </a:r>
            <a:r>
              <a:rPr lang="fr-FR" dirty="0"/>
              <a:t> avril suivant).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134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8912"/>
            <a:ext cx="8534400" cy="616444"/>
          </a:xfrm>
        </p:spPr>
        <p:txBody>
          <a:bodyPr>
            <a:noAutofit/>
          </a:bodyPr>
          <a:lstStyle/>
          <a:p>
            <a:r>
              <a:rPr lang="en-US" sz="2600" dirty="0" smtClean="0"/>
              <a:t>Promotion to Associate Professor</a:t>
            </a:r>
            <a:br>
              <a:rPr lang="en-US" sz="2600" dirty="0" smtClean="0"/>
            </a:br>
            <a:r>
              <a:rPr lang="en-US" sz="2600" dirty="0" smtClean="0"/>
              <a:t>(article 25.3.2)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8372" y="1277106"/>
            <a:ext cx="7772400" cy="3470053"/>
          </a:xfrm>
        </p:spPr>
        <p:txBody>
          <a:bodyPr>
            <a:normAutofit/>
          </a:bodyPr>
          <a:lstStyle/>
          <a:p>
            <a:r>
              <a:rPr lang="en-US" dirty="0" smtClean="0"/>
              <a:t>Doctorate or equivalent;</a:t>
            </a:r>
          </a:p>
          <a:p>
            <a:r>
              <a:rPr lang="en-US" dirty="0" smtClean="0"/>
              <a:t>Teaching must “meet expectations”;</a:t>
            </a:r>
          </a:p>
          <a:p>
            <a:r>
              <a:rPr lang="en-US" dirty="0" smtClean="0"/>
              <a:t>Academic service activities of “satisfactory quality”;</a:t>
            </a:r>
          </a:p>
          <a:p>
            <a:r>
              <a:rPr lang="en-US" dirty="0" smtClean="0"/>
              <a:t>4 years of RULE;</a:t>
            </a:r>
          </a:p>
          <a:p>
            <a:r>
              <a:rPr lang="en-US" dirty="0" smtClean="0"/>
              <a:t>French and English requirement as per letter of appointment.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1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Promotion to Associate (</a:t>
            </a:r>
            <a:r>
              <a:rPr lang="en-US" sz="2600" dirty="0" err="1" smtClean="0"/>
              <a:t>cont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Scientific, Literary, artistic or Professional works deemed of “good quality” confirmed by external evaluators</a:t>
            </a:r>
            <a:r>
              <a:rPr lang="en-US" dirty="0" smtClean="0"/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good”research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work in addition to doctoral thesis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ontinuous progress in development of research activities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Contribute to advancement of knowledge in filed of specialization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16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05566"/>
            <a:ext cx="7313613" cy="78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Promotion au rang de </a:t>
            </a:r>
            <a:r>
              <a:rPr lang="en-US" sz="2800" dirty="0" err="1" smtClean="0"/>
              <a:t>titulaire</a:t>
            </a:r>
            <a:r>
              <a:rPr lang="en-US" sz="2800" dirty="0" smtClean="0"/>
              <a:t> (article 25.3.3)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01865"/>
            <a:ext cx="7556142" cy="3307585"/>
          </a:xfrm>
        </p:spPr>
        <p:txBody>
          <a:bodyPr>
            <a:normAutofit/>
          </a:bodyPr>
          <a:lstStyle/>
          <a:p>
            <a:r>
              <a:rPr lang="fr-FR" dirty="0"/>
              <a:t>Doctorat or équivalent; </a:t>
            </a:r>
          </a:p>
          <a:p>
            <a:r>
              <a:rPr lang="fr-FR" dirty="0"/>
              <a:t>Enseignement doit « satisfaire aux exigences »;</a:t>
            </a:r>
          </a:p>
          <a:p>
            <a:r>
              <a:rPr lang="fr-FR" dirty="0"/>
              <a:t>Activités de service à la communauté universitaire jugées de « qualité satisfaisante »;</a:t>
            </a:r>
          </a:p>
          <a:p>
            <a:r>
              <a:rPr lang="fr-FR" dirty="0"/>
              <a:t>9 années d’AENU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229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-91494"/>
            <a:ext cx="7313613" cy="8191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Promotion au rang de </a:t>
            </a:r>
            <a:r>
              <a:rPr lang="en-US" sz="2800" dirty="0" err="1" smtClean="0"/>
              <a:t>titulaire</a:t>
            </a:r>
            <a:r>
              <a:rPr lang="en-US" sz="2800" dirty="0" smtClean="0"/>
              <a:t> (suite)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8692" y="1276528"/>
            <a:ext cx="7942385" cy="3520164"/>
          </a:xfrm>
        </p:spPr>
        <p:txBody>
          <a:bodyPr>
            <a:normAutofit fontScale="47500" lnSpcReduction="20000"/>
          </a:bodyPr>
          <a:lstStyle/>
          <a:p>
            <a:r>
              <a:rPr lang="fr-FR" sz="3800" dirty="0"/>
              <a:t>Travaux scientifiques, littéraires, artistiques ou professionnels:</a:t>
            </a:r>
          </a:p>
          <a:p>
            <a:pPr lvl="1"/>
            <a:r>
              <a:rPr lang="fr-FR" sz="3800" dirty="0">
                <a:solidFill>
                  <a:schemeClr val="tx1"/>
                </a:solidFill>
              </a:rPr>
              <a:t>Jugés de « bonne qualité » selon les évaluateurs externes</a:t>
            </a:r>
            <a:r>
              <a:rPr lang="fr-FR" sz="3800" dirty="0" smtClean="0">
                <a:solidFill>
                  <a:schemeClr val="tx1"/>
                </a:solidFill>
              </a:rPr>
              <a:t>;</a:t>
            </a:r>
          </a:p>
          <a:p>
            <a:pPr marL="274320" lvl="1" indent="0">
              <a:buNone/>
            </a:pPr>
            <a:endParaRPr lang="fr-FR" sz="3800" dirty="0">
              <a:solidFill>
                <a:schemeClr val="tx1"/>
              </a:solidFill>
            </a:endParaRPr>
          </a:p>
          <a:p>
            <a:pPr lvl="1"/>
            <a:r>
              <a:rPr lang="fr-FR" sz="3800" dirty="0">
                <a:solidFill>
                  <a:schemeClr val="tx1"/>
                </a:solidFill>
              </a:rPr>
              <a:t>Depuis la promotion ou nomination du membre au rang d'</a:t>
            </a:r>
            <a:r>
              <a:rPr lang="fr-FR" sz="3800" dirty="0" err="1">
                <a:solidFill>
                  <a:schemeClr val="tx1"/>
                </a:solidFill>
              </a:rPr>
              <a:t>agrégé</a:t>
            </a:r>
            <a:r>
              <a:rPr lang="fr-FR" sz="3800" dirty="0">
                <a:solidFill>
                  <a:schemeClr val="tx1"/>
                </a:solidFill>
              </a:rPr>
              <a:t>, ont contribué d'une </a:t>
            </a:r>
            <a:r>
              <a:rPr lang="fr-FR" sz="3800" b="1" dirty="0" err="1">
                <a:solidFill>
                  <a:schemeClr val="tx1"/>
                </a:solidFill>
              </a:rPr>
              <a:t>manière</a:t>
            </a:r>
            <a:r>
              <a:rPr lang="fr-FR" sz="3800" b="1" dirty="0">
                <a:solidFill>
                  <a:schemeClr val="tx1"/>
                </a:solidFill>
              </a:rPr>
              <a:t> </a:t>
            </a:r>
            <a:r>
              <a:rPr lang="fr-FR" sz="3800" b="1" dirty="0" err="1">
                <a:solidFill>
                  <a:schemeClr val="tx1"/>
                </a:solidFill>
              </a:rPr>
              <a:t>régulière</a:t>
            </a:r>
            <a:r>
              <a:rPr lang="fr-FR" sz="3800" b="1" dirty="0">
                <a:solidFill>
                  <a:schemeClr val="tx1"/>
                </a:solidFill>
              </a:rPr>
              <a:t> et importante </a:t>
            </a:r>
            <a:r>
              <a:rPr lang="fr-FR" sz="3800" dirty="0">
                <a:solidFill>
                  <a:schemeClr val="tx1"/>
                </a:solidFill>
              </a:rPr>
              <a:t>à l'accroissement des connaissances dans le domaine de </a:t>
            </a:r>
            <a:r>
              <a:rPr lang="fr-FR" sz="3800" dirty="0" err="1">
                <a:solidFill>
                  <a:schemeClr val="tx1"/>
                </a:solidFill>
              </a:rPr>
              <a:t>spécialisation</a:t>
            </a:r>
            <a:r>
              <a:rPr lang="fr-FR" sz="3800" dirty="0">
                <a:solidFill>
                  <a:schemeClr val="tx1"/>
                </a:solidFill>
              </a:rPr>
              <a:t> du membre, à la </a:t>
            </a:r>
            <a:r>
              <a:rPr lang="fr-FR" sz="3800" dirty="0" err="1">
                <a:solidFill>
                  <a:schemeClr val="tx1"/>
                </a:solidFill>
              </a:rPr>
              <a:t>création</a:t>
            </a:r>
            <a:r>
              <a:rPr lang="fr-FR" sz="3800" dirty="0">
                <a:solidFill>
                  <a:schemeClr val="tx1"/>
                </a:solidFill>
              </a:rPr>
              <a:t> </a:t>
            </a:r>
            <a:r>
              <a:rPr lang="fr-FR" sz="3800" dirty="0" err="1">
                <a:solidFill>
                  <a:schemeClr val="tx1"/>
                </a:solidFill>
              </a:rPr>
              <a:t>littéraire</a:t>
            </a:r>
            <a:r>
              <a:rPr lang="fr-FR" sz="3800" dirty="0">
                <a:solidFill>
                  <a:schemeClr val="tx1"/>
                </a:solidFill>
              </a:rPr>
              <a:t> ou artistique, ou à l'avancement d'une profession; </a:t>
            </a:r>
            <a:endParaRPr lang="fr-FR" sz="3800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fr-FR" sz="3800" dirty="0">
              <a:solidFill>
                <a:schemeClr val="tx1"/>
              </a:solidFill>
            </a:endParaRPr>
          </a:p>
          <a:p>
            <a:pPr lvl="1"/>
            <a:r>
              <a:rPr lang="fr-FR" sz="3800" dirty="0" smtClean="0">
                <a:solidFill>
                  <a:schemeClr val="tx1"/>
                </a:solidFill>
              </a:rPr>
              <a:t>Et ont </a:t>
            </a:r>
            <a:r>
              <a:rPr lang="fr-FR" sz="3800" dirty="0">
                <a:solidFill>
                  <a:schemeClr val="tx1"/>
                </a:solidFill>
              </a:rPr>
              <a:t>eu des </a:t>
            </a:r>
            <a:r>
              <a:rPr lang="fr-FR" sz="3800" dirty="0" err="1">
                <a:solidFill>
                  <a:schemeClr val="tx1"/>
                </a:solidFill>
              </a:rPr>
              <a:t>répercussions</a:t>
            </a:r>
            <a:r>
              <a:rPr lang="fr-FR" sz="3800" dirty="0">
                <a:solidFill>
                  <a:schemeClr val="tx1"/>
                </a:solidFill>
              </a:rPr>
              <a:t> d'importance et de valeur dans le domaine reconnues à </a:t>
            </a:r>
            <a:r>
              <a:rPr lang="fr-FR" sz="3800" b="1" dirty="0">
                <a:solidFill>
                  <a:schemeClr val="tx1"/>
                </a:solidFill>
              </a:rPr>
              <a:t>l'</a:t>
            </a:r>
            <a:r>
              <a:rPr lang="fr-FR" sz="3800" b="1" dirty="0" err="1">
                <a:solidFill>
                  <a:schemeClr val="tx1"/>
                </a:solidFill>
              </a:rPr>
              <a:t>intérieur</a:t>
            </a:r>
            <a:r>
              <a:rPr lang="fr-FR" sz="3800" b="1" dirty="0">
                <a:solidFill>
                  <a:schemeClr val="tx1"/>
                </a:solidFill>
              </a:rPr>
              <a:t> ainsi qu'à l'</a:t>
            </a:r>
            <a:r>
              <a:rPr lang="fr-FR" sz="3800" b="1" dirty="0" err="1">
                <a:solidFill>
                  <a:schemeClr val="tx1"/>
                </a:solidFill>
              </a:rPr>
              <a:t>extérieur</a:t>
            </a:r>
            <a:r>
              <a:rPr lang="fr-FR" sz="3800" b="1" dirty="0">
                <a:solidFill>
                  <a:schemeClr val="tx1"/>
                </a:solidFill>
              </a:rPr>
              <a:t> </a:t>
            </a:r>
            <a:r>
              <a:rPr lang="fr-FR" sz="3800" dirty="0">
                <a:solidFill>
                  <a:schemeClr val="tx1"/>
                </a:solidFill>
              </a:rPr>
              <a:t>de l'Université d'Ottawa, </a:t>
            </a:r>
            <a:r>
              <a:rPr lang="fr-FR" sz="3800" dirty="0" err="1">
                <a:solidFill>
                  <a:schemeClr val="tx1"/>
                </a:solidFill>
              </a:rPr>
              <a:t>étant</a:t>
            </a:r>
            <a:r>
              <a:rPr lang="fr-FR" sz="3800" dirty="0">
                <a:solidFill>
                  <a:schemeClr val="tx1"/>
                </a:solidFill>
              </a:rPr>
              <a:t> entendu que cette reconnaissance doit </a:t>
            </a:r>
            <a:r>
              <a:rPr lang="fr-FR" sz="3800" dirty="0" err="1">
                <a:solidFill>
                  <a:schemeClr val="tx1"/>
                </a:solidFill>
              </a:rPr>
              <a:t>être</a:t>
            </a:r>
            <a:r>
              <a:rPr lang="fr-FR" sz="3800" dirty="0">
                <a:solidFill>
                  <a:schemeClr val="tx1"/>
                </a:solidFill>
              </a:rPr>
              <a:t> </a:t>
            </a:r>
            <a:r>
              <a:rPr lang="fr-FR" sz="3800" dirty="0" err="1">
                <a:solidFill>
                  <a:schemeClr val="tx1"/>
                </a:solidFill>
              </a:rPr>
              <a:t>confirmée</a:t>
            </a:r>
            <a:r>
              <a:rPr lang="fr-FR" sz="3800" dirty="0">
                <a:solidFill>
                  <a:schemeClr val="tx1"/>
                </a:solidFill>
              </a:rPr>
              <a:t> par au moins </a:t>
            </a:r>
            <a:r>
              <a:rPr lang="fr-FR" sz="3800" b="1" dirty="0">
                <a:solidFill>
                  <a:schemeClr val="tx1"/>
                </a:solidFill>
              </a:rPr>
              <a:t>3 des 4 </a:t>
            </a:r>
            <a:r>
              <a:rPr lang="fr-FR" sz="3800" b="1" dirty="0" err="1">
                <a:solidFill>
                  <a:schemeClr val="tx1"/>
                </a:solidFill>
              </a:rPr>
              <a:t>évaluateurs</a:t>
            </a:r>
            <a:r>
              <a:rPr lang="fr-FR" sz="3800" b="1" dirty="0">
                <a:solidFill>
                  <a:schemeClr val="tx1"/>
                </a:solidFill>
              </a:rPr>
              <a:t> </a:t>
            </a:r>
            <a:r>
              <a:rPr lang="fr-FR" sz="3800" b="1" dirty="0" err="1">
                <a:solidFill>
                  <a:schemeClr val="tx1"/>
                </a:solidFill>
              </a:rPr>
              <a:t>extérieurs</a:t>
            </a:r>
            <a:r>
              <a:rPr lang="fr-FR" sz="3100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08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0"/>
            <a:ext cx="7313613" cy="842374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Promotion au rang de </a:t>
            </a:r>
            <a:r>
              <a:rPr lang="en-US" sz="2800" dirty="0" err="1" smtClean="0"/>
              <a:t>titulaire</a:t>
            </a:r>
            <a:r>
              <a:rPr lang="en-US" sz="2800" dirty="0"/>
              <a:t> </a:t>
            </a:r>
            <a:r>
              <a:rPr lang="en-US" sz="2800" dirty="0" smtClean="0"/>
              <a:t>(suite)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145285"/>
            <a:ext cx="8503920" cy="36416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/>
              <a:t>OU: </a:t>
            </a:r>
          </a:p>
          <a:p>
            <a:r>
              <a:rPr lang="fr-FR" dirty="0">
                <a:solidFill>
                  <a:srgbClr val="000000"/>
                </a:solidFill>
              </a:rPr>
              <a:t>Depuis sa promotion ou sa nomination au rang </a:t>
            </a:r>
            <a:r>
              <a:rPr lang="fr-FR" dirty="0" smtClean="0">
                <a:solidFill>
                  <a:srgbClr val="000000"/>
                </a:solidFill>
              </a:rPr>
              <a:t>d'</a:t>
            </a:r>
            <a:r>
              <a:rPr lang="fr-FR" dirty="0" err="1" smtClean="0">
                <a:solidFill>
                  <a:srgbClr val="000000"/>
                </a:solidFill>
              </a:rPr>
              <a:t>agrégée</a:t>
            </a:r>
            <a:r>
              <a:rPr lang="fr-FR" dirty="0" smtClean="0">
                <a:solidFill>
                  <a:srgbClr val="000000"/>
                </a:solidFill>
              </a:rPr>
              <a:t>, </a:t>
            </a:r>
            <a:r>
              <a:rPr lang="fr-FR" dirty="0">
                <a:solidFill>
                  <a:srgbClr val="000000"/>
                </a:solidFill>
              </a:rPr>
              <a:t>des travaux scientifiques, </a:t>
            </a:r>
            <a:r>
              <a:rPr lang="fr-FR" dirty="0" err="1">
                <a:solidFill>
                  <a:srgbClr val="000000"/>
                </a:solidFill>
              </a:rPr>
              <a:t>littéraires</a:t>
            </a:r>
            <a:r>
              <a:rPr lang="fr-FR" dirty="0">
                <a:solidFill>
                  <a:srgbClr val="000000"/>
                </a:solidFill>
              </a:rPr>
              <a:t>, artistiques ou professionnels jugés de « bonne qualité » qui </a:t>
            </a:r>
            <a:r>
              <a:rPr lang="fr-FR" dirty="0"/>
              <a:t>ont contribué d'une </a:t>
            </a:r>
            <a:r>
              <a:rPr lang="fr-FR" dirty="0" err="1"/>
              <a:t>manière</a:t>
            </a:r>
            <a:r>
              <a:rPr lang="fr-FR" dirty="0"/>
              <a:t> </a:t>
            </a:r>
            <a:r>
              <a:rPr lang="fr-FR" b="1" dirty="0" err="1"/>
              <a:t>régulière</a:t>
            </a:r>
            <a:r>
              <a:rPr lang="fr-FR" b="1" dirty="0"/>
              <a:t> et importante </a:t>
            </a:r>
            <a:r>
              <a:rPr lang="fr-FR" dirty="0"/>
              <a:t>à l'accroissement des connaissances dans le domaine de </a:t>
            </a:r>
            <a:r>
              <a:rPr lang="fr-FR" dirty="0" err="1"/>
              <a:t>spécialisation</a:t>
            </a:r>
            <a:r>
              <a:rPr lang="fr-FR" dirty="0"/>
              <a:t> du membre, à la </a:t>
            </a:r>
            <a:r>
              <a:rPr lang="fr-FR" dirty="0" err="1"/>
              <a:t>création</a:t>
            </a:r>
            <a:r>
              <a:rPr lang="fr-FR" dirty="0"/>
              <a:t> </a:t>
            </a:r>
            <a:r>
              <a:rPr lang="fr-FR" dirty="0" err="1"/>
              <a:t>littéraire</a:t>
            </a:r>
            <a:r>
              <a:rPr lang="fr-FR" dirty="0"/>
              <a:t> ou artistique, ou à l'avancement d'une profession;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Enseignement est jugé excellent </a:t>
            </a:r>
            <a:r>
              <a:rPr lang="fr-FR" dirty="0"/>
              <a:t>selon l’évaluation par les pairs; </a:t>
            </a:r>
            <a:r>
              <a:rPr lang="fr-FR" dirty="0" smtClean="0"/>
              <a:t>ET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Activités d’enseignement ou de service à la communauté </a:t>
            </a:r>
            <a:r>
              <a:rPr lang="fr-FR" dirty="0" smtClean="0"/>
              <a:t>universitaire </a:t>
            </a:r>
            <a:r>
              <a:rPr lang="fr-FR" dirty="0"/>
              <a:t>sensiblement au-delà de la norme.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84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100" dirty="0" smtClean="0"/>
              <a:t>Evaluation of Teaching (article 24)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923" y="1342334"/>
            <a:ext cx="7632091" cy="32644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Teaching deemed either: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Outstanding;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To meet expectations;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Unsatisfactory.</a:t>
            </a:r>
          </a:p>
          <a:p>
            <a:r>
              <a:rPr lang="en-US" dirty="0" smtClean="0"/>
              <a:t>In relation to tenure and promotion applications, a formal evaluation of teaching must be done prior to Dean soliciting recommendations from DTPC, chair or FTPC.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946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1051</TotalTime>
  <Words>1090</Words>
  <Application>Microsoft Office PowerPoint</Application>
  <PresentationFormat>On-screen Show (16:9)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Tenure and Promotion Workshop  for APUO Members </vt:lpstr>
      <vt:lpstr>Agenda</vt:lpstr>
      <vt:lpstr>Quand faire une demande de permanence (article 25.1.7)</vt:lpstr>
      <vt:lpstr>Promotion to Associate Professor (article 25.3.2)</vt:lpstr>
      <vt:lpstr>Promotion to Associate (cont)</vt:lpstr>
      <vt:lpstr>Promotion au rang de titulaire (article 25.3.3)</vt:lpstr>
      <vt:lpstr>Promotion au rang de titulaire (suite)</vt:lpstr>
      <vt:lpstr>Promotion au rang de titulaire (suite)</vt:lpstr>
      <vt:lpstr> Evaluation of Teaching (article 24)</vt:lpstr>
      <vt:lpstr>Evaluation of Teaching (article 24)</vt:lpstr>
      <vt:lpstr>Evaluation of Teaching (article 24)</vt:lpstr>
      <vt:lpstr>Évaluateurs externes (article 23.3.2)</vt:lpstr>
      <vt:lpstr> Évaluateurs externes (article 23.3.2)</vt:lpstr>
      <vt:lpstr>NOT criteria for Tenure/Promotion  as per the Collective Agreement</vt:lpstr>
      <vt:lpstr>Éléments à inclure dans une demande de promotion (article 25.4)</vt:lpstr>
      <vt:lpstr>What to include in your Application (article 23.3.1) </vt:lpstr>
      <vt:lpstr>Procédures (article 25.4)</vt:lpstr>
      <vt:lpstr> In case of a negative recommendation and/or decision (article 13) </vt:lpstr>
      <vt:lpstr>Grievance Process (article 13)</vt:lpstr>
      <vt:lpstr> Pre- Grievance Process</vt:lpstr>
      <vt:lpstr>Grievance Process </vt:lpstr>
      <vt:lpstr>PowerPoint Presentation</vt:lpstr>
    </vt:vector>
  </TitlesOfParts>
  <Company>apuo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Tenure and Promotion for APUO Members</dc:title>
  <dc:creator>Leslie Robetson - APUO</dc:creator>
  <cp:lastModifiedBy>Manon Charette</cp:lastModifiedBy>
  <cp:revision>75</cp:revision>
  <cp:lastPrinted>2015-05-05T19:10:21Z</cp:lastPrinted>
  <dcterms:created xsi:type="dcterms:W3CDTF">2013-10-30T18:18:35Z</dcterms:created>
  <dcterms:modified xsi:type="dcterms:W3CDTF">2015-05-07T17:24:57Z</dcterms:modified>
</cp:coreProperties>
</file>